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1" r:id="rId3"/>
    <p:sldId id="264" r:id="rId4"/>
    <p:sldId id="263" r:id="rId5"/>
    <p:sldId id="267" r:id="rId6"/>
    <p:sldId id="258" r:id="rId7"/>
    <p:sldId id="265" r:id="rId8"/>
    <p:sldId id="266" r:id="rId9"/>
    <p:sldId id="259" r:id="rId10"/>
    <p:sldId id="262" r:id="rId11"/>
    <p:sldId id="273" r:id="rId12"/>
    <p:sldId id="270" r:id="rId13"/>
    <p:sldId id="268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50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83" autoAdjust="0"/>
  </p:normalViewPr>
  <p:slideViewPr>
    <p:cSldViewPr>
      <p:cViewPr varScale="1">
        <p:scale>
          <a:sx n="54" d="100"/>
          <a:sy n="54" d="100"/>
        </p:scale>
        <p:origin x="9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CE8DD-3553-4E64-8AA8-99B7733D67EF}" type="doc">
      <dgm:prSet loTypeId="urn:microsoft.com/office/officeart/2005/8/layout/lProcess2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C24AB78-3516-46EE-9E05-1A4614ABFFC8}">
      <dgm:prSet custT="1"/>
      <dgm:spPr/>
      <dgm:t>
        <a:bodyPr rIns="252000"/>
        <a:lstStyle/>
        <a:p>
          <a:pPr rtl="0"/>
          <a:r>
            <a:rPr lang="it-IT" sz="1600" b="1" dirty="0" smtClean="0">
              <a:solidFill>
                <a:srgbClr val="FF0000"/>
              </a:solidFill>
            </a:rPr>
            <a:t>uno scherzo</a:t>
          </a:r>
          <a:r>
            <a:rPr lang="it-IT" sz="1600" b="1" dirty="0" smtClean="0"/>
            <a:t>: </a:t>
          </a:r>
          <a:r>
            <a:rPr lang="it-IT" sz="1600" b="0" dirty="0" smtClean="0"/>
            <a:t>nello </a:t>
          </a:r>
          <a:r>
            <a:rPr lang="it-IT" sz="1600" dirty="0" smtClean="0"/>
            <a:t>scherzo l’intento è di divertirsi tutti insieme, non di ferire l’altro; </a:t>
          </a:r>
          <a:endParaRPr lang="it-IT" sz="1600" dirty="0"/>
        </a:p>
      </dgm:t>
    </dgm:pt>
    <dgm:pt modelId="{C2C75AA1-CD59-4AC7-A8AD-4A6E5AF09C19}" type="parTrans" cxnId="{ACEAF7C5-8A28-446E-96E8-5CDB61104C36}">
      <dgm:prSet/>
      <dgm:spPr/>
      <dgm:t>
        <a:bodyPr/>
        <a:lstStyle/>
        <a:p>
          <a:endParaRPr lang="it-IT"/>
        </a:p>
      </dgm:t>
    </dgm:pt>
    <dgm:pt modelId="{95A2D849-D67B-4EBF-9274-7097809CE7E1}" type="sibTrans" cxnId="{ACEAF7C5-8A28-446E-96E8-5CDB61104C36}">
      <dgm:prSet/>
      <dgm:spPr/>
      <dgm:t>
        <a:bodyPr/>
        <a:lstStyle/>
        <a:p>
          <a:endParaRPr lang="it-IT"/>
        </a:p>
      </dgm:t>
    </dgm:pt>
    <dgm:pt modelId="{3251C548-F362-4055-9003-71413C5CBF0F}">
      <dgm:prSet custT="1"/>
      <dgm:spPr/>
      <dgm:t>
        <a:bodyPr/>
        <a:lstStyle/>
        <a:p>
          <a:pPr rtl="0"/>
          <a:r>
            <a:rPr lang="it-IT" sz="2800" b="1" u="sng" dirty="0" smtClean="0"/>
            <a:t>NON </a:t>
          </a:r>
          <a:r>
            <a:rPr lang="it-IT" sz="2800" b="1" dirty="0" smtClean="0"/>
            <a:t>È</a:t>
          </a:r>
          <a:endParaRPr lang="it-IT" sz="2800" b="1" u="sng" dirty="0"/>
        </a:p>
      </dgm:t>
    </dgm:pt>
    <dgm:pt modelId="{3D2D602A-B517-4EC2-A701-D67AC11B4170}" type="parTrans" cxnId="{73DCDEA1-4BAD-4127-BA23-F1154E76C0F1}">
      <dgm:prSet/>
      <dgm:spPr/>
      <dgm:t>
        <a:bodyPr/>
        <a:lstStyle/>
        <a:p>
          <a:endParaRPr lang="it-IT"/>
        </a:p>
      </dgm:t>
    </dgm:pt>
    <dgm:pt modelId="{0DEC5079-D717-490D-AD3E-508D5CFAC477}" type="sibTrans" cxnId="{73DCDEA1-4BAD-4127-BA23-F1154E76C0F1}">
      <dgm:prSet/>
      <dgm:spPr/>
      <dgm:t>
        <a:bodyPr/>
        <a:lstStyle/>
        <a:p>
          <a:endParaRPr lang="it-IT"/>
        </a:p>
      </dgm:t>
    </dgm:pt>
    <dgm:pt modelId="{4921DC04-51C0-4FD0-840A-EF7B7C158E7A}">
      <dgm:prSet custT="1"/>
      <dgm:spPr>
        <a:noFill/>
      </dgm:spPr>
      <dgm:t>
        <a:bodyPr/>
        <a:lstStyle/>
        <a:p>
          <a:pPr rtl="0"/>
          <a:r>
            <a:rPr lang="it-IT" sz="1500" b="1" dirty="0" smtClean="0">
              <a:solidFill>
                <a:srgbClr val="FF0000"/>
              </a:solidFill>
            </a:rPr>
            <a:t>un conflitto fra coetanei</a:t>
          </a:r>
          <a:r>
            <a:rPr lang="it-IT" sz="1500" dirty="0" smtClean="0"/>
            <a:t>: il conflitto (litigio) è episodico, può accadere a chiunque, nell’ambito di una relazione paritaria </a:t>
          </a:r>
          <a:r>
            <a:rPr lang="it-IT" sz="1600" dirty="0" smtClean="0"/>
            <a:t> </a:t>
          </a:r>
          <a:endParaRPr lang="it-IT" sz="1600" dirty="0"/>
        </a:p>
      </dgm:t>
    </dgm:pt>
    <dgm:pt modelId="{D3F33ADC-4643-4316-8984-800E66C96E71}" type="parTrans" cxnId="{ADAB9D03-3795-417A-8F16-128A5DB62E71}">
      <dgm:prSet/>
      <dgm:spPr/>
      <dgm:t>
        <a:bodyPr/>
        <a:lstStyle/>
        <a:p>
          <a:endParaRPr lang="it-IT"/>
        </a:p>
      </dgm:t>
    </dgm:pt>
    <dgm:pt modelId="{639D8788-557D-442F-9016-E150C82FA179}" type="sibTrans" cxnId="{ADAB9D03-3795-417A-8F16-128A5DB62E71}">
      <dgm:prSet/>
      <dgm:spPr/>
      <dgm:t>
        <a:bodyPr/>
        <a:lstStyle/>
        <a:p>
          <a:endParaRPr lang="it-IT"/>
        </a:p>
      </dgm:t>
    </dgm:pt>
    <dgm:pt modelId="{6CD45029-3417-40B5-944E-1A2BD5544893}">
      <dgm:prSet/>
      <dgm:spPr/>
      <dgm:t>
        <a:bodyPr/>
        <a:lstStyle/>
        <a:p>
          <a:pPr rtl="0"/>
          <a:endParaRPr lang="it-IT" dirty="0"/>
        </a:p>
      </dgm:t>
    </dgm:pt>
    <dgm:pt modelId="{B065F73B-8AA9-427B-A0D9-6DDEB1797CEF}" type="sibTrans" cxnId="{0212A356-9956-4F73-899C-8D4BD89F3749}">
      <dgm:prSet/>
      <dgm:spPr/>
      <dgm:t>
        <a:bodyPr/>
        <a:lstStyle/>
        <a:p>
          <a:endParaRPr lang="it-IT"/>
        </a:p>
      </dgm:t>
    </dgm:pt>
    <dgm:pt modelId="{CC3E45B2-6F10-4C97-A8CD-4E8C2E0EA71B}" type="parTrans" cxnId="{0212A356-9956-4F73-899C-8D4BD89F3749}">
      <dgm:prSet/>
      <dgm:spPr/>
      <dgm:t>
        <a:bodyPr/>
        <a:lstStyle/>
        <a:p>
          <a:endParaRPr lang="it-IT"/>
        </a:p>
      </dgm:t>
    </dgm:pt>
    <dgm:pt modelId="{43E361D6-4720-4A5A-A60C-98ACC2196EF1}">
      <dgm:prSet/>
      <dgm:spPr/>
      <dgm:t>
        <a:bodyPr/>
        <a:lstStyle/>
        <a:p>
          <a:pPr rtl="0"/>
          <a:r>
            <a:rPr lang="it-IT" b="1" dirty="0" smtClean="0"/>
            <a:t>IL BULLISMO NON È: </a:t>
          </a:r>
          <a:endParaRPr lang="it-IT" b="1" dirty="0"/>
        </a:p>
      </dgm:t>
    </dgm:pt>
    <dgm:pt modelId="{0FE7FC0A-BDE8-42AD-875B-F770F879AE3D}" type="sibTrans" cxnId="{E4A6B9DD-DBE5-4981-8886-77FF3DD44EAD}">
      <dgm:prSet/>
      <dgm:spPr/>
      <dgm:t>
        <a:bodyPr/>
        <a:lstStyle/>
        <a:p>
          <a:endParaRPr lang="it-IT"/>
        </a:p>
      </dgm:t>
    </dgm:pt>
    <dgm:pt modelId="{4C02A950-BFF3-457E-A53A-B25316F5955B}" type="parTrans" cxnId="{E4A6B9DD-DBE5-4981-8886-77FF3DD44EAD}">
      <dgm:prSet/>
      <dgm:spPr/>
      <dgm:t>
        <a:bodyPr/>
        <a:lstStyle/>
        <a:p>
          <a:endParaRPr lang="it-IT"/>
        </a:p>
      </dgm:t>
    </dgm:pt>
    <dgm:pt modelId="{AD850221-3FAE-4807-8848-CCB7376DCA11}" type="pres">
      <dgm:prSet presAssocID="{9C9CE8DD-3553-4E64-8AA8-99B7733D67E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C11944D-C5A4-40A6-804F-51194573E177}" type="pres">
      <dgm:prSet presAssocID="{43E361D6-4720-4A5A-A60C-98ACC2196EF1}" presName="compNode" presStyleCnt="0"/>
      <dgm:spPr/>
    </dgm:pt>
    <dgm:pt modelId="{781FD289-6253-4B1B-83E6-9CC4B0169936}" type="pres">
      <dgm:prSet presAssocID="{43E361D6-4720-4A5A-A60C-98ACC2196EF1}" presName="aNode" presStyleLbl="bgShp" presStyleIdx="0" presStyleCnt="3"/>
      <dgm:spPr/>
      <dgm:t>
        <a:bodyPr/>
        <a:lstStyle/>
        <a:p>
          <a:endParaRPr lang="it-IT"/>
        </a:p>
      </dgm:t>
    </dgm:pt>
    <dgm:pt modelId="{19343B43-EBB1-482F-B800-A3887AE30756}" type="pres">
      <dgm:prSet presAssocID="{43E361D6-4720-4A5A-A60C-98ACC2196EF1}" presName="textNode" presStyleLbl="bgShp" presStyleIdx="0" presStyleCnt="3"/>
      <dgm:spPr/>
      <dgm:t>
        <a:bodyPr/>
        <a:lstStyle/>
        <a:p>
          <a:endParaRPr lang="it-IT"/>
        </a:p>
      </dgm:t>
    </dgm:pt>
    <dgm:pt modelId="{BC2409FF-FDDB-495D-9D46-CC40CF6F1E3F}" type="pres">
      <dgm:prSet presAssocID="{43E361D6-4720-4A5A-A60C-98ACC2196EF1}" presName="compChildNode" presStyleCnt="0"/>
      <dgm:spPr/>
    </dgm:pt>
    <dgm:pt modelId="{95653E4B-69DE-4BCA-858F-1F3734F0F130}" type="pres">
      <dgm:prSet presAssocID="{43E361D6-4720-4A5A-A60C-98ACC2196EF1}" presName="theInnerList" presStyleCnt="0"/>
      <dgm:spPr/>
    </dgm:pt>
    <dgm:pt modelId="{B72ADCFC-6BB7-477E-A627-E20C6070010D}" type="pres">
      <dgm:prSet presAssocID="{43E361D6-4720-4A5A-A60C-98ACC2196EF1}" presName="aSpace" presStyleCnt="0"/>
      <dgm:spPr/>
    </dgm:pt>
    <dgm:pt modelId="{637C3EEC-5DF1-411F-976A-E65F4D49BEA1}" type="pres">
      <dgm:prSet presAssocID="{6CD45029-3417-40B5-944E-1A2BD5544893}" presName="compNode" presStyleCnt="0"/>
      <dgm:spPr/>
    </dgm:pt>
    <dgm:pt modelId="{67055729-48A6-4E5F-80C4-A35FB31DC282}" type="pres">
      <dgm:prSet presAssocID="{6CD45029-3417-40B5-944E-1A2BD5544893}" presName="aNode" presStyleLbl="bgShp" presStyleIdx="1" presStyleCnt="3" custLinFactNeighborX="-1088" custLinFactNeighborY="-7692"/>
      <dgm:spPr>
        <a:prstGeom prst="rightArrow">
          <a:avLst/>
        </a:prstGeom>
      </dgm:spPr>
      <dgm:t>
        <a:bodyPr/>
        <a:lstStyle/>
        <a:p>
          <a:endParaRPr lang="it-IT"/>
        </a:p>
      </dgm:t>
    </dgm:pt>
    <dgm:pt modelId="{B6EB90AB-43CA-47C8-93E5-B6338DABA06B}" type="pres">
      <dgm:prSet presAssocID="{6CD45029-3417-40B5-944E-1A2BD5544893}" presName="textNode" presStyleLbl="bgShp" presStyleIdx="1" presStyleCnt="3"/>
      <dgm:spPr/>
      <dgm:t>
        <a:bodyPr/>
        <a:lstStyle/>
        <a:p>
          <a:endParaRPr lang="it-IT"/>
        </a:p>
      </dgm:t>
    </dgm:pt>
    <dgm:pt modelId="{38E7E6BC-BC16-4C89-8802-CBBC11A01885}" type="pres">
      <dgm:prSet presAssocID="{6CD45029-3417-40B5-944E-1A2BD5544893}" presName="compChildNode" presStyleCnt="0"/>
      <dgm:spPr/>
    </dgm:pt>
    <dgm:pt modelId="{B6162B02-9332-4B4A-8B6C-F26810E998DC}" type="pres">
      <dgm:prSet presAssocID="{6CD45029-3417-40B5-944E-1A2BD5544893}" presName="theInnerList" presStyleCnt="0"/>
      <dgm:spPr/>
    </dgm:pt>
    <dgm:pt modelId="{15C1BFDF-18C1-4072-AC73-E7CCBF8E8BE9}" type="pres">
      <dgm:prSet presAssocID="{6CD45029-3417-40B5-944E-1A2BD5544893}" presName="aSpace" presStyleCnt="0"/>
      <dgm:spPr/>
    </dgm:pt>
    <dgm:pt modelId="{D8CE871D-6D97-414B-B422-193A24948A17}" type="pres">
      <dgm:prSet presAssocID="{CC24AB78-3516-46EE-9E05-1A4614ABFFC8}" presName="compNode" presStyleCnt="0"/>
      <dgm:spPr/>
    </dgm:pt>
    <dgm:pt modelId="{5AF1BDC8-4CC1-4D71-8F55-E8DC931AB482}" type="pres">
      <dgm:prSet presAssocID="{CC24AB78-3516-46EE-9E05-1A4614ABFFC8}" presName="aNode" presStyleLbl="bgShp" presStyleIdx="2" presStyleCnt="3"/>
      <dgm:spPr/>
      <dgm:t>
        <a:bodyPr/>
        <a:lstStyle/>
        <a:p>
          <a:endParaRPr lang="it-IT"/>
        </a:p>
      </dgm:t>
    </dgm:pt>
    <dgm:pt modelId="{ADD33DF5-652B-4F5D-BB42-62D4599A162F}" type="pres">
      <dgm:prSet presAssocID="{CC24AB78-3516-46EE-9E05-1A4614ABFFC8}" presName="textNode" presStyleLbl="bgShp" presStyleIdx="2" presStyleCnt="3"/>
      <dgm:spPr/>
      <dgm:t>
        <a:bodyPr/>
        <a:lstStyle/>
        <a:p>
          <a:endParaRPr lang="it-IT"/>
        </a:p>
      </dgm:t>
    </dgm:pt>
    <dgm:pt modelId="{DAC2F515-3BEA-413F-BEB0-D768D08C9860}" type="pres">
      <dgm:prSet presAssocID="{CC24AB78-3516-46EE-9E05-1A4614ABFFC8}" presName="compChildNode" presStyleCnt="0"/>
      <dgm:spPr/>
    </dgm:pt>
    <dgm:pt modelId="{F21C4CCF-E5FA-4FF9-BA5E-4F4B26C10314}" type="pres">
      <dgm:prSet presAssocID="{CC24AB78-3516-46EE-9E05-1A4614ABFFC8}" presName="theInnerList" presStyleCnt="0"/>
      <dgm:spPr/>
    </dgm:pt>
    <dgm:pt modelId="{3143681C-0667-457E-B1BC-1E8569371FE8}" type="pres">
      <dgm:prSet presAssocID="{3251C548-F362-4055-9003-71413C5CBF0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F452D0-A731-4C4D-B179-05A52099F891}" type="pres">
      <dgm:prSet presAssocID="{3251C548-F362-4055-9003-71413C5CBF0F}" presName="aSpace2" presStyleCnt="0"/>
      <dgm:spPr/>
    </dgm:pt>
    <dgm:pt modelId="{36547DF2-2F10-4BE4-BF27-280DB8CB48C5}" type="pres">
      <dgm:prSet presAssocID="{4921DC04-51C0-4FD0-840A-EF7B7C158E7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2C07BE0-4680-458A-95A4-397ACE3B83B6}" type="presOf" srcId="{3251C548-F362-4055-9003-71413C5CBF0F}" destId="{3143681C-0667-457E-B1BC-1E8569371FE8}" srcOrd="0" destOrd="0" presId="urn:microsoft.com/office/officeart/2005/8/layout/lProcess2"/>
    <dgm:cxn modelId="{6FA1B0DC-0BDD-40E5-A8F6-D61C8C49884B}" type="presOf" srcId="{6CD45029-3417-40B5-944E-1A2BD5544893}" destId="{B6EB90AB-43CA-47C8-93E5-B6338DABA06B}" srcOrd="1" destOrd="0" presId="urn:microsoft.com/office/officeart/2005/8/layout/lProcess2"/>
    <dgm:cxn modelId="{C5A45622-595A-4F09-A38F-445BB2820033}" type="presOf" srcId="{43E361D6-4720-4A5A-A60C-98ACC2196EF1}" destId="{781FD289-6253-4B1B-83E6-9CC4B0169936}" srcOrd="0" destOrd="0" presId="urn:microsoft.com/office/officeart/2005/8/layout/lProcess2"/>
    <dgm:cxn modelId="{73DCDEA1-4BAD-4127-BA23-F1154E76C0F1}" srcId="{CC24AB78-3516-46EE-9E05-1A4614ABFFC8}" destId="{3251C548-F362-4055-9003-71413C5CBF0F}" srcOrd="0" destOrd="0" parTransId="{3D2D602A-B517-4EC2-A701-D67AC11B4170}" sibTransId="{0DEC5079-D717-490D-AD3E-508D5CFAC477}"/>
    <dgm:cxn modelId="{ADAB9D03-3795-417A-8F16-128A5DB62E71}" srcId="{CC24AB78-3516-46EE-9E05-1A4614ABFFC8}" destId="{4921DC04-51C0-4FD0-840A-EF7B7C158E7A}" srcOrd="1" destOrd="0" parTransId="{D3F33ADC-4643-4316-8984-800E66C96E71}" sibTransId="{639D8788-557D-442F-9016-E150C82FA179}"/>
    <dgm:cxn modelId="{D186661E-A59A-4040-A670-49E14F4EC61F}" type="presOf" srcId="{4921DC04-51C0-4FD0-840A-EF7B7C158E7A}" destId="{36547DF2-2F10-4BE4-BF27-280DB8CB48C5}" srcOrd="0" destOrd="0" presId="urn:microsoft.com/office/officeart/2005/8/layout/lProcess2"/>
    <dgm:cxn modelId="{FB9291E8-9BE3-4EE3-B662-522209943871}" type="presOf" srcId="{6CD45029-3417-40B5-944E-1A2BD5544893}" destId="{67055729-48A6-4E5F-80C4-A35FB31DC282}" srcOrd="0" destOrd="0" presId="urn:microsoft.com/office/officeart/2005/8/layout/lProcess2"/>
    <dgm:cxn modelId="{3DCE91EB-9B92-4BD4-B982-7D0D94DD6339}" type="presOf" srcId="{CC24AB78-3516-46EE-9E05-1A4614ABFFC8}" destId="{5AF1BDC8-4CC1-4D71-8F55-E8DC931AB482}" srcOrd="0" destOrd="0" presId="urn:microsoft.com/office/officeart/2005/8/layout/lProcess2"/>
    <dgm:cxn modelId="{E4A6B9DD-DBE5-4981-8886-77FF3DD44EAD}" srcId="{9C9CE8DD-3553-4E64-8AA8-99B7733D67EF}" destId="{43E361D6-4720-4A5A-A60C-98ACC2196EF1}" srcOrd="0" destOrd="0" parTransId="{4C02A950-BFF3-457E-A53A-B25316F5955B}" sibTransId="{0FE7FC0A-BDE8-42AD-875B-F770F879AE3D}"/>
    <dgm:cxn modelId="{ADBED482-3644-4296-B1DF-85C236BFA6C7}" type="presOf" srcId="{43E361D6-4720-4A5A-A60C-98ACC2196EF1}" destId="{19343B43-EBB1-482F-B800-A3887AE30756}" srcOrd="1" destOrd="0" presId="urn:microsoft.com/office/officeart/2005/8/layout/lProcess2"/>
    <dgm:cxn modelId="{CD425194-F33E-4EDB-948A-78D78104731F}" type="presOf" srcId="{9C9CE8DD-3553-4E64-8AA8-99B7733D67EF}" destId="{AD850221-3FAE-4807-8848-CCB7376DCA11}" srcOrd="0" destOrd="0" presId="urn:microsoft.com/office/officeart/2005/8/layout/lProcess2"/>
    <dgm:cxn modelId="{0212A356-9956-4F73-899C-8D4BD89F3749}" srcId="{9C9CE8DD-3553-4E64-8AA8-99B7733D67EF}" destId="{6CD45029-3417-40B5-944E-1A2BD5544893}" srcOrd="1" destOrd="0" parTransId="{CC3E45B2-6F10-4C97-A8CD-4E8C2E0EA71B}" sibTransId="{B065F73B-8AA9-427B-A0D9-6DDEB1797CEF}"/>
    <dgm:cxn modelId="{ACEAF7C5-8A28-446E-96E8-5CDB61104C36}" srcId="{9C9CE8DD-3553-4E64-8AA8-99B7733D67EF}" destId="{CC24AB78-3516-46EE-9E05-1A4614ABFFC8}" srcOrd="2" destOrd="0" parTransId="{C2C75AA1-CD59-4AC7-A8AD-4A6E5AF09C19}" sibTransId="{95A2D849-D67B-4EBF-9274-7097809CE7E1}"/>
    <dgm:cxn modelId="{A618D8C5-F8EB-4FBD-B128-63AD2F506E21}" type="presOf" srcId="{CC24AB78-3516-46EE-9E05-1A4614ABFFC8}" destId="{ADD33DF5-652B-4F5D-BB42-62D4599A162F}" srcOrd="1" destOrd="0" presId="urn:microsoft.com/office/officeart/2005/8/layout/lProcess2"/>
    <dgm:cxn modelId="{C4E8E31E-E636-4708-B40D-FD9ACF5631F9}" type="presParOf" srcId="{AD850221-3FAE-4807-8848-CCB7376DCA11}" destId="{CC11944D-C5A4-40A6-804F-51194573E177}" srcOrd="0" destOrd="0" presId="urn:microsoft.com/office/officeart/2005/8/layout/lProcess2"/>
    <dgm:cxn modelId="{AD520DD6-BD2A-46E5-B5C9-2117C82F4BFD}" type="presParOf" srcId="{CC11944D-C5A4-40A6-804F-51194573E177}" destId="{781FD289-6253-4B1B-83E6-9CC4B0169936}" srcOrd="0" destOrd="0" presId="urn:microsoft.com/office/officeart/2005/8/layout/lProcess2"/>
    <dgm:cxn modelId="{7B13E233-26E3-4DB7-82A7-760BD7D93170}" type="presParOf" srcId="{CC11944D-C5A4-40A6-804F-51194573E177}" destId="{19343B43-EBB1-482F-B800-A3887AE30756}" srcOrd="1" destOrd="0" presId="urn:microsoft.com/office/officeart/2005/8/layout/lProcess2"/>
    <dgm:cxn modelId="{BD79B5A0-DA7C-4366-AA18-FA641B91A6A1}" type="presParOf" srcId="{CC11944D-C5A4-40A6-804F-51194573E177}" destId="{BC2409FF-FDDB-495D-9D46-CC40CF6F1E3F}" srcOrd="2" destOrd="0" presId="urn:microsoft.com/office/officeart/2005/8/layout/lProcess2"/>
    <dgm:cxn modelId="{A844F173-8C6D-45EC-B83E-9733256CBCE3}" type="presParOf" srcId="{BC2409FF-FDDB-495D-9D46-CC40CF6F1E3F}" destId="{95653E4B-69DE-4BCA-858F-1F3734F0F130}" srcOrd="0" destOrd="0" presId="urn:microsoft.com/office/officeart/2005/8/layout/lProcess2"/>
    <dgm:cxn modelId="{29295C98-E1B9-4C38-9E47-86D46AE0A045}" type="presParOf" srcId="{AD850221-3FAE-4807-8848-CCB7376DCA11}" destId="{B72ADCFC-6BB7-477E-A627-E20C6070010D}" srcOrd="1" destOrd="0" presId="urn:microsoft.com/office/officeart/2005/8/layout/lProcess2"/>
    <dgm:cxn modelId="{E7134CCA-3156-4795-A92E-AE41A8F8DE49}" type="presParOf" srcId="{AD850221-3FAE-4807-8848-CCB7376DCA11}" destId="{637C3EEC-5DF1-411F-976A-E65F4D49BEA1}" srcOrd="2" destOrd="0" presId="urn:microsoft.com/office/officeart/2005/8/layout/lProcess2"/>
    <dgm:cxn modelId="{20CF6AAB-DC82-465A-98D7-71C8C0573BB7}" type="presParOf" srcId="{637C3EEC-5DF1-411F-976A-E65F4D49BEA1}" destId="{67055729-48A6-4E5F-80C4-A35FB31DC282}" srcOrd="0" destOrd="0" presId="urn:microsoft.com/office/officeart/2005/8/layout/lProcess2"/>
    <dgm:cxn modelId="{703843EC-67C8-4F2F-901B-0B5D4F0E3C97}" type="presParOf" srcId="{637C3EEC-5DF1-411F-976A-E65F4D49BEA1}" destId="{B6EB90AB-43CA-47C8-93E5-B6338DABA06B}" srcOrd="1" destOrd="0" presId="urn:microsoft.com/office/officeart/2005/8/layout/lProcess2"/>
    <dgm:cxn modelId="{67C6771B-1C87-4BF9-8452-C8CCAD0775CE}" type="presParOf" srcId="{637C3EEC-5DF1-411F-976A-E65F4D49BEA1}" destId="{38E7E6BC-BC16-4C89-8802-CBBC11A01885}" srcOrd="2" destOrd="0" presId="urn:microsoft.com/office/officeart/2005/8/layout/lProcess2"/>
    <dgm:cxn modelId="{DB180031-A0D4-4A3E-81D8-7A45B0310B25}" type="presParOf" srcId="{38E7E6BC-BC16-4C89-8802-CBBC11A01885}" destId="{B6162B02-9332-4B4A-8B6C-F26810E998DC}" srcOrd="0" destOrd="0" presId="urn:microsoft.com/office/officeart/2005/8/layout/lProcess2"/>
    <dgm:cxn modelId="{63E141D4-997B-43C4-909F-50E1456A0B24}" type="presParOf" srcId="{AD850221-3FAE-4807-8848-CCB7376DCA11}" destId="{15C1BFDF-18C1-4072-AC73-E7CCBF8E8BE9}" srcOrd="3" destOrd="0" presId="urn:microsoft.com/office/officeart/2005/8/layout/lProcess2"/>
    <dgm:cxn modelId="{A911982A-5056-4531-9418-D35AD8A9F0C8}" type="presParOf" srcId="{AD850221-3FAE-4807-8848-CCB7376DCA11}" destId="{D8CE871D-6D97-414B-B422-193A24948A17}" srcOrd="4" destOrd="0" presId="urn:microsoft.com/office/officeart/2005/8/layout/lProcess2"/>
    <dgm:cxn modelId="{D8137D88-D24F-4667-9D1B-65E5751BE701}" type="presParOf" srcId="{D8CE871D-6D97-414B-B422-193A24948A17}" destId="{5AF1BDC8-4CC1-4D71-8F55-E8DC931AB482}" srcOrd="0" destOrd="0" presId="urn:microsoft.com/office/officeart/2005/8/layout/lProcess2"/>
    <dgm:cxn modelId="{8F3E8207-B018-4B53-858A-124A5B17FA3F}" type="presParOf" srcId="{D8CE871D-6D97-414B-B422-193A24948A17}" destId="{ADD33DF5-652B-4F5D-BB42-62D4599A162F}" srcOrd="1" destOrd="0" presId="urn:microsoft.com/office/officeart/2005/8/layout/lProcess2"/>
    <dgm:cxn modelId="{D573C43C-D60F-4F5C-9A0D-27F87270F4DE}" type="presParOf" srcId="{D8CE871D-6D97-414B-B422-193A24948A17}" destId="{DAC2F515-3BEA-413F-BEB0-D768D08C9860}" srcOrd="2" destOrd="0" presId="urn:microsoft.com/office/officeart/2005/8/layout/lProcess2"/>
    <dgm:cxn modelId="{747943FF-EA91-41C8-8A0F-ED3A07D53D46}" type="presParOf" srcId="{DAC2F515-3BEA-413F-BEB0-D768D08C9860}" destId="{F21C4CCF-E5FA-4FF9-BA5E-4F4B26C10314}" srcOrd="0" destOrd="0" presId="urn:microsoft.com/office/officeart/2005/8/layout/lProcess2"/>
    <dgm:cxn modelId="{42220C60-3926-40C8-88A3-543025A70364}" type="presParOf" srcId="{F21C4CCF-E5FA-4FF9-BA5E-4F4B26C10314}" destId="{3143681C-0667-457E-B1BC-1E8569371FE8}" srcOrd="0" destOrd="0" presId="urn:microsoft.com/office/officeart/2005/8/layout/lProcess2"/>
    <dgm:cxn modelId="{5224E0AF-03AF-4390-B61B-AFDDCF7F7357}" type="presParOf" srcId="{F21C4CCF-E5FA-4FF9-BA5E-4F4B26C10314}" destId="{4BF452D0-A731-4C4D-B179-05A52099F891}" srcOrd="1" destOrd="0" presId="urn:microsoft.com/office/officeart/2005/8/layout/lProcess2"/>
    <dgm:cxn modelId="{44419D4C-4507-4D55-81EE-1C99E206BA69}" type="presParOf" srcId="{F21C4CCF-E5FA-4FF9-BA5E-4F4B26C10314}" destId="{36547DF2-2F10-4BE4-BF27-280DB8CB48C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5654F-B5CA-47FE-8655-DF50CB687488}" type="datetimeFigureOut">
              <a:rPr lang="it-IT" smtClean="0"/>
              <a:pPr/>
              <a:t>23/11/2016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31A79-B6F8-4335-BDB9-33DEADDF94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272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D6EAA-1D53-4D86-B664-D053D6AED0F7}" type="datetimeFigureOut">
              <a:rPr lang="it-IT" smtClean="0"/>
              <a:pPr/>
              <a:t>23/11/2016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37FAF-A380-4ED7-8818-82E66B9D92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32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37FAF-A380-4ED7-8818-82E66B9D924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0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37FAF-A380-4ED7-8818-82E66B9D924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734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37FAF-A380-4ED7-8818-82E66B9D924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08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37FAF-A380-4ED7-8818-82E66B9D924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280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37FAF-A380-4ED7-8818-82E66B9D924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61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pPr/>
              <a:t>Wednesday, November 23, 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pPr/>
              <a:t>Wednesday, November 23,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pPr/>
              <a:t>Wednesday, November 23,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Wednesday, November 23, 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pPr/>
              <a:t>Wednesday, November 23, 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pPr/>
              <a:t>Wednesday, November 23, 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pPr/>
              <a:t>Wednesday, November 23, 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pPr/>
              <a:t>Wednesday, November 23, 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pPr/>
              <a:t>Wednesday, November 23, 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pPr/>
              <a:t>Wednesday, November 23, 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pPr/>
              <a:t>Wednesday, November 23, 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pPr/>
              <a:t>Wednesday, November 23,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28728" y="3571876"/>
            <a:ext cx="5286412" cy="642942"/>
          </a:xfrm>
          <a:scene3d>
            <a:camera prst="isometricOffAxis1Right"/>
            <a:lightRig rig="threePt" dir="t"/>
          </a:scene3d>
          <a:sp3d>
            <a:bevelT/>
          </a:sp3d>
        </p:spPr>
        <p:txBody>
          <a:bodyPr/>
          <a:lstStyle/>
          <a:p>
            <a:pPr algn="r"/>
            <a:r>
              <a:rPr lang="it-IT" sz="4800" dirty="0" smtClean="0">
                <a:solidFill>
                  <a:schemeClr val="bg1"/>
                </a:solidFill>
              </a:rPr>
              <a:t>Di </a:t>
            </a:r>
            <a:r>
              <a:rPr lang="it-IT" sz="4800" dirty="0" smtClean="0">
                <a:solidFill>
                  <a:srgbClr val="FF0000"/>
                </a:solidFill>
              </a:rPr>
              <a:t>bullismo</a:t>
            </a:r>
            <a:r>
              <a:rPr lang="it-IT" sz="4800" dirty="0" smtClean="0">
                <a:solidFill>
                  <a:schemeClr val="bg1"/>
                </a:solidFill>
              </a:rPr>
              <a:t> si parla tanto</a:t>
            </a:r>
            <a:r>
              <a:rPr lang="it-IT" sz="4800" dirty="0" smtClean="0">
                <a:solidFill>
                  <a:srgbClr val="FF0000"/>
                </a:solidFill>
              </a:rPr>
              <a:t>…</a:t>
            </a: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Wednesday, November 23, 2016</a:t>
            </a:fld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842">
            <a:off x="-1110" y="548229"/>
            <a:ext cx="3176258" cy="26709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1127">
            <a:off x="444634" y="3849722"/>
            <a:ext cx="3367831" cy="31544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4129026" cy="28574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7035">
            <a:off x="6297393" y="703843"/>
            <a:ext cx="3310070" cy="2715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292">
            <a:off x="3880252" y="3831473"/>
            <a:ext cx="5522790" cy="30114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500826" y="214290"/>
            <a:ext cx="22860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Nel 2014 n.3333 consulenze </a:t>
            </a:r>
            <a:r>
              <a:rPr lang="it-IT" sz="1200" dirty="0" err="1" smtClean="0">
                <a:solidFill>
                  <a:schemeClr val="bg1"/>
                </a:solidFill>
              </a:rPr>
              <a:t>T.A.</a:t>
            </a:r>
            <a:r>
              <a:rPr lang="it-IT" sz="1200" dirty="0" smtClean="0">
                <a:solidFill>
                  <a:schemeClr val="bg1"/>
                </a:solidFill>
              </a:rPr>
              <a:t> di cui il </a:t>
            </a:r>
            <a:r>
              <a:rPr lang="it-IT" sz="1200" dirty="0" smtClean="0">
                <a:solidFill>
                  <a:srgbClr val="FF0000"/>
                </a:solidFill>
              </a:rPr>
              <a:t>14,6%</a:t>
            </a:r>
            <a:r>
              <a:rPr lang="it-IT" sz="1200" dirty="0" smtClean="0">
                <a:solidFill>
                  <a:schemeClr val="bg1"/>
                </a:solidFill>
              </a:rPr>
              <a:t> vittime di bullismo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42844" y="142852"/>
            <a:ext cx="22860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Aumento dei casi doppio negli ultimi due anni: </a:t>
            </a:r>
            <a:r>
              <a:rPr lang="it-IT" sz="1200" b="1" dirty="0" smtClean="0">
                <a:solidFill>
                  <a:srgbClr val="FF0000"/>
                </a:solidFill>
              </a:rPr>
              <a:t>+ 8,13</a:t>
            </a: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286512" y="3357562"/>
            <a:ext cx="22860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Il </a:t>
            </a:r>
            <a:r>
              <a:rPr lang="it-IT" sz="1200" b="1" dirty="0" smtClean="0">
                <a:solidFill>
                  <a:srgbClr val="FF0000"/>
                </a:solidFill>
              </a:rPr>
              <a:t>56,3%</a:t>
            </a:r>
            <a:r>
              <a:rPr lang="it-IT" sz="1200" dirty="0" smtClean="0">
                <a:solidFill>
                  <a:schemeClr val="bg1"/>
                </a:solidFill>
              </a:rPr>
              <a:t> dei casi sono femmine di età compresa fra gli 11 e i 14 anni</a:t>
            </a: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3214686"/>
            <a:ext cx="3500462" cy="646331"/>
          </a:xfrm>
          <a:prstGeom prst="rect">
            <a:avLst/>
          </a:prstGeom>
          <a:noFill/>
          <a:ln>
            <a:noFill/>
          </a:ln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Il </a:t>
            </a:r>
            <a:r>
              <a:rPr lang="it-IT" sz="1200" b="1" dirty="0" smtClean="0">
                <a:solidFill>
                  <a:srgbClr val="FF0000"/>
                </a:solidFill>
              </a:rPr>
              <a:t>5,9%</a:t>
            </a:r>
            <a:r>
              <a:rPr lang="it-IT" sz="1200" dirty="0" smtClean="0">
                <a:solidFill>
                  <a:schemeClr val="bg1"/>
                </a:solidFill>
              </a:rPr>
              <a:t> dei ragazzi che utilizza internet dichiara di aver subito di frequente azioni vessatorie. Le ragazze </a:t>
            </a:r>
            <a:r>
              <a:rPr lang="it-IT" sz="1200" dirty="0" err="1" smtClean="0">
                <a:solidFill>
                  <a:schemeClr val="bg1"/>
                </a:solidFill>
              </a:rPr>
              <a:t>inpercentuale</a:t>
            </a:r>
            <a:r>
              <a:rPr lang="it-IT" sz="1200" dirty="0" smtClean="0">
                <a:solidFill>
                  <a:schemeClr val="bg1"/>
                </a:solidFill>
              </a:rPr>
              <a:t> maggiore dei ragazzi.</a:t>
            </a:r>
            <a:endParaRPr lang="it-IT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500174"/>
            <a:ext cx="2921627" cy="43769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Lef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071802" y="1714488"/>
            <a:ext cx="3000396" cy="3970318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just"/>
            <a:r>
              <a:rPr lang="it-IT" altLang="it-IT" sz="2800" dirty="0" smtClean="0">
                <a:solidFill>
                  <a:schemeClr val="bg1"/>
                </a:solidFill>
                <a:latin typeface="+mj-lt"/>
              </a:rPr>
              <a:t>Atti </a:t>
            </a:r>
            <a:r>
              <a:rPr lang="it-IT" altLang="it-IT" sz="2800" dirty="0">
                <a:solidFill>
                  <a:schemeClr val="bg1"/>
                </a:solidFill>
                <a:latin typeface="+mj-lt"/>
              </a:rPr>
              <a:t>di bullismo e di molestia effettuati tramite mezzi elettronici come l’e-mail, la messaggeria istantanea, i blog, i telefoni </a:t>
            </a:r>
            <a:r>
              <a:rPr lang="it-IT" altLang="it-IT" sz="2800" dirty="0" smtClean="0">
                <a:solidFill>
                  <a:schemeClr val="bg1"/>
                </a:solidFill>
                <a:latin typeface="+mj-lt"/>
              </a:rPr>
              <a:t>cellulari, </a:t>
            </a:r>
            <a:r>
              <a:rPr lang="it-IT" altLang="it-IT" sz="2800" dirty="0" err="1" smtClean="0">
                <a:solidFill>
                  <a:schemeClr val="bg1"/>
                </a:solidFill>
                <a:latin typeface="+mj-lt"/>
              </a:rPr>
              <a:t>etc</a:t>
            </a:r>
            <a:r>
              <a:rPr lang="it-IT" altLang="it-IT" sz="2800" dirty="0" smtClean="0">
                <a:solidFill>
                  <a:schemeClr val="bg1"/>
                </a:solidFill>
                <a:latin typeface="+mj-lt"/>
              </a:rPr>
              <a:t>..</a:t>
            </a:r>
            <a:endParaRPr lang="it-IT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122" name="Picture 2" descr="http://img2.amando.it/imagesdyn/articoli/17/83/128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2857520" cy="4071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olo 2"/>
          <p:cNvSpPr txBox="1">
            <a:spLocks/>
          </p:cNvSpPr>
          <p:nvPr/>
        </p:nvSpPr>
        <p:spPr>
          <a:xfrm>
            <a:off x="714348" y="500042"/>
            <a:ext cx="7972428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Il CYBERBULLISMO: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una definizione.</a:t>
            </a:r>
            <a:endParaRPr kumimoji="0" lang="it-IT" sz="49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08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ttangolo 1"/>
          <p:cNvSpPr>
            <a:spLocks noChangeArrowheads="1"/>
          </p:cNvSpPr>
          <p:nvPr/>
        </p:nvSpPr>
        <p:spPr bwMode="auto">
          <a:xfrm>
            <a:off x="3714744" y="1500174"/>
            <a:ext cx="528641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perspectiveLeft"/>
              <a:lightRig rig="threePt" dir="t"/>
            </a:scene3d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 parlare male di qualcuno su internet o via tel.;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 spacciarsi per un’altra persona e scrivere messaggi che potrebbero comprometterla;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spedire </a:t>
            </a:r>
            <a:r>
              <a:rPr lang="it-IT" altLang="it-IT" sz="2000" dirty="0">
                <a:solidFill>
                  <a:schemeClr val="bg1"/>
                </a:solidFill>
                <a:latin typeface="+mj-lt"/>
              </a:rPr>
              <a:t>o 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pubblicare </a:t>
            </a:r>
            <a:r>
              <a:rPr lang="it-IT" altLang="it-IT" sz="2000" dirty="0">
                <a:solidFill>
                  <a:schemeClr val="bg1"/>
                </a:solidFill>
                <a:latin typeface="+mj-lt"/>
              </a:rPr>
              <a:t>messaggi aggressivi, per 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imbarazzare, minacciare </a:t>
            </a:r>
            <a:r>
              <a:rPr lang="it-IT" altLang="it-IT" sz="2000" dirty="0">
                <a:solidFill>
                  <a:schemeClr val="bg1"/>
                </a:solidFill>
                <a:latin typeface="+mj-lt"/>
              </a:rPr>
              <a:t>o incutere paura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 rendere </a:t>
            </a:r>
            <a:r>
              <a:rPr lang="it-IT" altLang="it-IT" sz="2000" dirty="0">
                <a:solidFill>
                  <a:schemeClr val="bg1"/>
                </a:solidFill>
                <a:latin typeface="+mj-lt"/>
              </a:rPr>
              <a:t>pubbliche in rete le informazioni 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confidate da qualcuno;</a:t>
            </a:r>
            <a:endParaRPr lang="it-IT" altLang="it-IT" sz="2000" dirty="0">
              <a:solidFill>
                <a:schemeClr val="bg1"/>
              </a:solidFill>
              <a:latin typeface="+mj-lt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filmare un’azione </a:t>
            </a:r>
            <a:r>
              <a:rPr lang="it-IT" altLang="it-IT" sz="2000" dirty="0">
                <a:solidFill>
                  <a:schemeClr val="bg1"/>
                </a:solidFill>
                <a:latin typeface="+mj-lt"/>
              </a:rPr>
              <a:t>di bullismo 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e </a:t>
            </a:r>
            <a:r>
              <a:rPr lang="it-IT" altLang="it-IT" sz="2000" dirty="0">
                <a:solidFill>
                  <a:schemeClr val="bg1"/>
                </a:solidFill>
                <a:latin typeface="+mj-lt"/>
              </a:rPr>
              <a:t>la rende 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pubblica;</a:t>
            </a:r>
            <a:endParaRPr lang="it-IT" altLang="it-IT" sz="2000" dirty="0">
              <a:solidFill>
                <a:schemeClr val="bg1"/>
              </a:solidFill>
              <a:latin typeface="+mj-lt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escludere </a:t>
            </a:r>
            <a:r>
              <a:rPr lang="it-IT" altLang="it-IT" sz="2000" dirty="0">
                <a:solidFill>
                  <a:schemeClr val="bg1"/>
                </a:solidFill>
                <a:latin typeface="+mj-lt"/>
              </a:rPr>
              <a:t>una persona da un gruppo online, solo per ferirla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500430" y="4500570"/>
            <a:ext cx="525658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2300" dirty="0" smtClean="0">
                <a:latin typeface="Times New Roman" pitchFamily="18" charset="0"/>
              </a:rPr>
              <a:t>;</a:t>
            </a:r>
            <a:endParaRPr lang="it-IT" altLang="it-IT" sz="2300" dirty="0">
              <a:latin typeface="Times New Roman" pitchFamily="18" charset="0"/>
            </a:endParaRPr>
          </a:p>
          <a:p>
            <a:endParaRPr lang="it-IT" dirty="0"/>
          </a:p>
        </p:txBody>
      </p:sp>
      <p:pic>
        <p:nvPicPr>
          <p:cNvPr id="4099" name="Picture 3" descr="C:\Users\e.trapasso\Desktop\sc0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544912" cy="40005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itolo 2"/>
          <p:cNvSpPr txBox="1">
            <a:spLocks/>
          </p:cNvSpPr>
          <p:nvPr/>
        </p:nvSpPr>
        <p:spPr>
          <a:xfrm>
            <a:off x="714348" y="500042"/>
            <a:ext cx="7972428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Il CYBERBULLISMO: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 caratteristiche.</a:t>
            </a:r>
            <a:endParaRPr kumimoji="0" lang="it-IT" sz="49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02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e.trapasso\Desktop\news_thumb_43243_6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85860"/>
            <a:ext cx="3714776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ttangolo 5"/>
          <p:cNvSpPr/>
          <p:nvPr/>
        </p:nvSpPr>
        <p:spPr>
          <a:xfrm>
            <a:off x="571472" y="1214422"/>
            <a:ext cx="4572000" cy="5262979"/>
          </a:xfrm>
          <a:prstGeom prst="rect">
            <a:avLst/>
          </a:prstGeom>
        </p:spPr>
        <p:txBody>
          <a:bodyPr>
            <a:spAutoFit/>
            <a:scene3d>
              <a:camera prst="perspectiveRight"/>
              <a:lightRig rig="threePt" dir="t"/>
            </a:scene3d>
          </a:bodyPr>
          <a:lstStyle/>
          <a:p>
            <a:pPr algn="just"/>
            <a:r>
              <a:rPr lang="it-IT" sz="1400" b="1" dirty="0" smtClean="0">
                <a:solidFill>
                  <a:srgbClr val="FF0000"/>
                </a:solidFill>
              </a:rPr>
              <a:t>Flaming: </a:t>
            </a:r>
            <a:r>
              <a:rPr lang="it-IT" sz="1400" dirty="0" smtClean="0">
                <a:solidFill>
                  <a:schemeClr val="bg1"/>
                </a:solidFill>
              </a:rPr>
              <a:t>litigi on </a:t>
            </a:r>
            <a:r>
              <a:rPr lang="it-IT" sz="1400" dirty="0" err="1" smtClean="0">
                <a:solidFill>
                  <a:schemeClr val="bg1"/>
                </a:solidFill>
              </a:rPr>
              <a:t>line</a:t>
            </a:r>
            <a:r>
              <a:rPr lang="it-IT" sz="1400" dirty="0" smtClean="0">
                <a:solidFill>
                  <a:schemeClr val="bg1"/>
                </a:solidFill>
              </a:rPr>
              <a:t> nei quali si fa uso di un linguaggio violento e volgare;</a:t>
            </a:r>
          </a:p>
          <a:p>
            <a:pPr algn="just"/>
            <a:r>
              <a:rPr lang="it-IT" sz="1400" b="1" dirty="0" smtClean="0">
                <a:solidFill>
                  <a:srgbClr val="FF0000"/>
                </a:solidFill>
              </a:rPr>
              <a:t>Sexting: </a:t>
            </a:r>
            <a:r>
              <a:rPr lang="it-IT" sz="1400" dirty="0" smtClean="0">
                <a:solidFill>
                  <a:schemeClr val="bg1"/>
                </a:solidFill>
              </a:rPr>
              <a:t>invio di testi, immagini e video a sfondo sessuale spesso senza la consapevolezza di scambiare materiale pedo-pornografico;</a:t>
            </a:r>
          </a:p>
          <a:p>
            <a:pPr algn="just"/>
            <a:r>
              <a:rPr lang="it-IT" sz="1400" b="1" dirty="0" smtClean="0">
                <a:solidFill>
                  <a:srgbClr val="FF0000"/>
                </a:solidFill>
              </a:rPr>
              <a:t>Harassment:</a:t>
            </a:r>
            <a:r>
              <a:rPr lang="it-IT" sz="1400" dirty="0" smtClean="0">
                <a:solidFill>
                  <a:schemeClr val="bg1"/>
                </a:solidFill>
              </a:rPr>
              <a:t> molestie attuate attraverso l’invio ripetuto di messaggi offensivi;</a:t>
            </a:r>
          </a:p>
          <a:p>
            <a:pPr algn="just"/>
            <a:r>
              <a:rPr lang="it-IT" sz="1400" b="1" dirty="0" smtClean="0">
                <a:solidFill>
                  <a:srgbClr val="FF0000"/>
                </a:solidFill>
              </a:rPr>
              <a:t>Cyberstalking:</a:t>
            </a:r>
            <a:r>
              <a:rPr lang="it-IT" sz="1400" dirty="0" smtClean="0">
                <a:solidFill>
                  <a:schemeClr val="bg1"/>
                </a:solidFill>
              </a:rPr>
              <a:t> invio ripetuto di messaggi che includono minacce fisiche, al punto che la vittima arriva a temere per la propria incolumità;</a:t>
            </a:r>
          </a:p>
          <a:p>
            <a:pPr algn="just"/>
            <a:r>
              <a:rPr lang="it-IT" sz="1400" b="1" dirty="0" smtClean="0">
                <a:solidFill>
                  <a:srgbClr val="FF0000"/>
                </a:solidFill>
              </a:rPr>
              <a:t>Denigrazione: </a:t>
            </a:r>
            <a:r>
              <a:rPr lang="it-IT" sz="1400" dirty="0" smtClean="0">
                <a:solidFill>
                  <a:schemeClr val="bg1"/>
                </a:solidFill>
              </a:rPr>
              <a:t>pubblicazione all’interno di comunità virtuali quali </a:t>
            </a:r>
            <a:r>
              <a:rPr lang="it-IT" sz="1400" dirty="0" err="1" smtClean="0">
                <a:solidFill>
                  <a:schemeClr val="bg1"/>
                </a:solidFill>
              </a:rPr>
              <a:t>mud</a:t>
            </a:r>
            <a:r>
              <a:rPr lang="it-IT" sz="1400" dirty="0" smtClean="0">
                <a:solidFill>
                  <a:schemeClr val="bg1"/>
                </a:solidFill>
              </a:rPr>
              <a:t>, forum di discussione, messaggistica immediata, newsgroup, blog o siti, di “pettegolezzi” e commenti crudeli, calunniosi, offensivi, denigratori al fine di danneggiare la reputazione della vittima;</a:t>
            </a:r>
          </a:p>
          <a:p>
            <a:pPr algn="just"/>
            <a:r>
              <a:rPr lang="it-IT" sz="1400" b="1" dirty="0" smtClean="0">
                <a:solidFill>
                  <a:srgbClr val="FF0000"/>
                </a:solidFill>
              </a:rPr>
              <a:t>Outing estorto</a:t>
            </a:r>
            <a:r>
              <a:rPr lang="it-IT" sz="1400" dirty="0" smtClean="0">
                <a:solidFill>
                  <a:schemeClr val="bg1"/>
                </a:solidFill>
              </a:rPr>
              <a:t>: registrazione delle confidenze – raccolte all’interno di un ambiente privato – creando un clima di fiducia e poi inserite integralmente in un blog pubblico;</a:t>
            </a:r>
          </a:p>
          <a:p>
            <a:pPr algn="just"/>
            <a:r>
              <a:rPr lang="it-IT" sz="1400" b="1" dirty="0" smtClean="0">
                <a:solidFill>
                  <a:srgbClr val="FF0000"/>
                </a:solidFill>
              </a:rPr>
              <a:t>Impersonificazione</a:t>
            </a:r>
            <a:r>
              <a:rPr lang="it-IT" sz="1400" dirty="0" smtClean="0">
                <a:solidFill>
                  <a:schemeClr val="bg1"/>
                </a:solidFill>
              </a:rPr>
              <a:t>: insinuazione all’interno dell’account di un’altra persona con l’obiettivo di inviare dal medesimo messaggi ingiuriosi;</a:t>
            </a:r>
          </a:p>
          <a:p>
            <a:pPr algn="just"/>
            <a:r>
              <a:rPr lang="it-IT" sz="1400" b="1" dirty="0" smtClean="0">
                <a:solidFill>
                  <a:srgbClr val="FF0000"/>
                </a:solidFill>
              </a:rPr>
              <a:t>Esclusione:</a:t>
            </a:r>
            <a:r>
              <a:rPr lang="it-IT" sz="1400" dirty="0" smtClean="0">
                <a:solidFill>
                  <a:schemeClr val="bg1"/>
                </a:solidFill>
              </a:rPr>
              <a:t> estromissione intenzionale di una persona dall’attività on </a:t>
            </a:r>
            <a:r>
              <a:rPr lang="it-IT" sz="1400" dirty="0" err="1" smtClean="0">
                <a:solidFill>
                  <a:schemeClr val="bg1"/>
                </a:solidFill>
              </a:rPr>
              <a:t>line</a:t>
            </a:r>
            <a:r>
              <a:rPr lang="it-IT" sz="1400" dirty="0" smtClean="0">
                <a:solidFill>
                  <a:schemeClr val="bg1"/>
                </a:solidFill>
              </a:rPr>
              <a:t>.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7" name="Titolo 2"/>
          <p:cNvSpPr txBox="1">
            <a:spLocks/>
          </p:cNvSpPr>
          <p:nvPr/>
        </p:nvSpPr>
        <p:spPr>
          <a:xfrm>
            <a:off x="714348" y="500042"/>
            <a:ext cx="7972428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Tipologie di </a:t>
            </a:r>
            <a:r>
              <a:rPr lang="it-IT" sz="49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Cyberbullismo</a:t>
            </a:r>
            <a:r>
              <a:rPr lang="it-IT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Aspetti comportamentali</a:t>
            </a:r>
            <a:r>
              <a:rPr lang="it-IT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kumimoji="0" lang="it-IT" sz="49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27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357158" y="1214422"/>
            <a:ext cx="5000660" cy="18158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Front"/>
              <a:lightRig rig="threePt" dir="t"/>
            </a:scene3d>
            <a:sp3d extrusionH="57150">
              <a:bevelT h="25400" prst="softRound"/>
            </a:sp3d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…</a:t>
            </a:r>
            <a:r>
              <a:rPr lang="it-IT" altLang="it-IT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ma il bullismo è un reato?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Giuridicamente i termini bullismo e </a:t>
            </a:r>
            <a:r>
              <a:rPr lang="it-IT" altLang="it-IT" sz="28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cyberbullismo</a:t>
            </a:r>
            <a:r>
              <a:rPr lang="it-IT" altLang="it-IT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non esistono.</a:t>
            </a:r>
            <a:endParaRPr lang="it-IT" altLang="it-IT" sz="14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2844" y="3534013"/>
            <a:ext cx="8353425" cy="2893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perspectiveAbove"/>
              <a:lightRig rig="threePt" dir="t"/>
            </a:scene3d>
          </a:bodyPr>
          <a:lstStyle/>
          <a:p>
            <a:pPr algn="ctr" eaLnBrk="1" hangingPunct="1">
              <a:defRPr/>
            </a:pPr>
            <a:endParaRPr lang="it-IT" dirty="0"/>
          </a:p>
          <a:p>
            <a:pPr algn="ctr" eaLnBrk="1" hangingPunct="1">
              <a:defRPr/>
            </a:pPr>
            <a:r>
              <a:rPr lang="it-IT" sz="2000" b="1" u="sng" dirty="0">
                <a:solidFill>
                  <a:srgbClr val="FF0000"/>
                </a:solidFill>
              </a:rPr>
              <a:t>La legge, però, punisce alcune condotte </a:t>
            </a:r>
            <a:r>
              <a:rPr lang="it-IT" sz="2000" b="1" u="sng" dirty="0" smtClean="0">
                <a:solidFill>
                  <a:srgbClr val="FF0000"/>
                </a:solidFill>
              </a:rPr>
              <a:t>legate ad episodi di bullismo</a:t>
            </a:r>
          </a:p>
          <a:p>
            <a:pPr algn="ctr" eaLnBrk="1" hangingPunct="1">
              <a:defRPr/>
            </a:pPr>
            <a:endParaRPr lang="it-IT" dirty="0">
              <a:solidFill>
                <a:srgbClr val="FFFF00"/>
              </a:solidFill>
            </a:endParaRPr>
          </a:p>
          <a:p>
            <a:pPr algn="ctr" eaLnBrk="1" hangingPunct="1">
              <a:defRPr/>
            </a:pPr>
            <a:r>
              <a:rPr lang="it-IT" dirty="0">
                <a:solidFill>
                  <a:schemeClr val="bg1"/>
                </a:solidFill>
              </a:rPr>
              <a:t>Percosse o lesione personale (artt. 581 e 582 c.p.)</a:t>
            </a:r>
          </a:p>
          <a:p>
            <a:pPr algn="ctr" eaLnBrk="1" hangingPunct="1">
              <a:defRPr/>
            </a:pPr>
            <a:r>
              <a:rPr lang="it-IT" dirty="0">
                <a:solidFill>
                  <a:schemeClr val="bg1"/>
                </a:solidFill>
              </a:rPr>
              <a:t>Minaccia (art. 612 c.p.)</a:t>
            </a:r>
          </a:p>
          <a:p>
            <a:pPr algn="ctr" eaLnBrk="1" hangingPunct="1">
              <a:defRPr/>
            </a:pPr>
            <a:r>
              <a:rPr lang="it-IT" dirty="0">
                <a:solidFill>
                  <a:schemeClr val="bg1"/>
                </a:solidFill>
              </a:rPr>
              <a:t>Ingiuria o diffamazione (artt. 594 e 595 c.p.)</a:t>
            </a:r>
          </a:p>
          <a:p>
            <a:pPr algn="ctr" eaLnBrk="1" hangingPunct="1">
              <a:defRPr/>
            </a:pPr>
            <a:r>
              <a:rPr lang="it-IT" dirty="0">
                <a:solidFill>
                  <a:schemeClr val="bg1"/>
                </a:solidFill>
              </a:rPr>
              <a:t>Violenza privata (art. 610 c.p.)</a:t>
            </a:r>
          </a:p>
          <a:p>
            <a:pPr algn="ctr" eaLnBrk="1" hangingPunct="1">
              <a:defRPr/>
            </a:pPr>
            <a:r>
              <a:rPr lang="it-IT" dirty="0">
                <a:solidFill>
                  <a:schemeClr val="bg1"/>
                </a:solidFill>
              </a:rPr>
              <a:t>Molestia o disturbo alle persone (art. 660 c.p.)</a:t>
            </a:r>
          </a:p>
          <a:p>
            <a:pPr algn="ctr" eaLnBrk="1" hangingPunct="1">
              <a:defRPr/>
            </a:pPr>
            <a:r>
              <a:rPr lang="it-IT" dirty="0">
                <a:solidFill>
                  <a:schemeClr val="bg1"/>
                </a:solidFill>
              </a:rPr>
              <a:t>Interferenze illecite nella vita privata (art. 615 bis c.p.)</a:t>
            </a:r>
          </a:p>
          <a:p>
            <a:pPr algn="ctr" eaLnBrk="1" hangingPunct="1">
              <a:defRPr/>
            </a:pPr>
            <a:r>
              <a:rPr lang="it-IT" dirty="0">
                <a:solidFill>
                  <a:schemeClr val="bg1"/>
                </a:solidFill>
              </a:rPr>
              <a:t>Atti persecutori (art. 612 bis c.p.) conosciuto come STALKING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000108"/>
            <a:ext cx="3024336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2"/>
          <p:cNvSpPr txBox="1">
            <a:spLocks/>
          </p:cNvSpPr>
          <p:nvPr/>
        </p:nvSpPr>
        <p:spPr>
          <a:xfrm>
            <a:off x="142844" y="142852"/>
            <a:ext cx="8786874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9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Cyberbullismo</a:t>
            </a:r>
            <a:r>
              <a:rPr lang="it-IT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 legge italiana.</a:t>
            </a:r>
            <a:endParaRPr kumimoji="0" lang="it-IT" sz="49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33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ttangolo 1"/>
          <p:cNvSpPr>
            <a:spLocks noChangeArrowheads="1"/>
          </p:cNvSpPr>
          <p:nvPr/>
        </p:nvSpPr>
        <p:spPr bwMode="auto">
          <a:xfrm>
            <a:off x="214282" y="2285992"/>
            <a:ext cx="8785225" cy="2492990"/>
          </a:xfrm>
          <a:prstGeom prst="rect">
            <a:avLst/>
          </a:prstGeom>
          <a:ln>
            <a:noFill/>
          </a:ln>
          <a:scene3d>
            <a:camera prst="obliqueTopRigh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>
                <a:solidFill>
                  <a:schemeClr val="bg1"/>
                </a:solidFill>
                <a:latin typeface="+mj-lt"/>
              </a:rPr>
              <a:t>HAI PROBLEMI DI BULLISMO?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>
                <a:solidFill>
                  <a:schemeClr val="bg1"/>
                </a:solidFill>
                <a:latin typeface="+mj-lt"/>
              </a:rPr>
              <a:t>A CHI PUOI RIVOLGERTI</a:t>
            </a:r>
            <a:endParaRPr lang="it-IT" altLang="it-IT" sz="1800" dirty="0" smtClean="0">
              <a:solidFill>
                <a:srgbClr val="FFFF0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dirty="0" smtClean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b="1" dirty="0" smtClean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 smtClean="0">
                <a:solidFill>
                  <a:schemeClr val="bg1"/>
                </a:solidFill>
                <a:latin typeface="+mj-lt"/>
              </a:rPr>
              <a:t>Polizia postale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 smtClean="0">
                <a:solidFill>
                  <a:srgbClr val="FF0000"/>
                </a:solidFill>
                <a:latin typeface="+mj-lt"/>
              </a:rPr>
              <a:t>Help Line </a:t>
            </a:r>
            <a:r>
              <a:rPr lang="it-IT" altLang="it-IT" sz="1600" b="1" dirty="0" err="1" smtClean="0">
                <a:solidFill>
                  <a:srgbClr val="FF0000"/>
                </a:solidFill>
                <a:latin typeface="+mj-lt"/>
              </a:rPr>
              <a:t>Cyberbullismo</a:t>
            </a:r>
            <a:r>
              <a:rPr lang="it-IT" altLang="it-IT" sz="1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it-IT" altLang="it-IT" sz="1600" dirty="0" smtClean="0">
                <a:solidFill>
                  <a:schemeClr val="bg1"/>
                </a:solidFill>
                <a:latin typeface="+mj-lt"/>
              </a:rPr>
              <a:t>(tel. 19696)  o in chat </a:t>
            </a:r>
            <a:r>
              <a:rPr lang="it-IT" altLang="it-IT" sz="1600" dirty="0">
                <a:solidFill>
                  <a:schemeClr val="bg1"/>
                </a:solidFill>
                <a:latin typeface="+mj-lt"/>
              </a:rPr>
              <a:t>su </a:t>
            </a:r>
            <a:r>
              <a:rPr lang="it-IT" altLang="it-IT" sz="1600" dirty="0" smtClean="0">
                <a:solidFill>
                  <a:schemeClr val="bg1"/>
                </a:solidFill>
                <a:latin typeface="+mj-lt"/>
              </a:rPr>
              <a:t>www.generazioniconnesse.it </a:t>
            </a: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it-IT" altLang="it-IT" sz="1600" b="1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altLang="it-IT" sz="1600" b="1" dirty="0" smtClean="0">
                <a:solidFill>
                  <a:srgbClr val="FF0000"/>
                </a:solidFill>
                <a:latin typeface="+mj-lt"/>
              </a:rPr>
              <a:t>elefono </a:t>
            </a:r>
            <a:r>
              <a:rPr lang="it-IT" altLang="it-IT" sz="1600" b="1" dirty="0">
                <a:solidFill>
                  <a:srgbClr val="FF0000"/>
                </a:solidFill>
                <a:latin typeface="+mj-lt"/>
              </a:rPr>
              <a:t>azzurro  </a:t>
            </a:r>
            <a:r>
              <a:rPr lang="it-IT" altLang="it-IT" sz="1600" dirty="0">
                <a:solidFill>
                  <a:schemeClr val="bg1"/>
                </a:solidFill>
                <a:latin typeface="+mj-lt"/>
              </a:rPr>
              <a:t>199 15 15 15 </a:t>
            </a: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it-IT" altLang="it-IT" sz="1600" b="1" dirty="0" smtClean="0">
                <a:solidFill>
                  <a:srgbClr val="FF0000"/>
                </a:solidFill>
                <a:latin typeface="+mj-lt"/>
              </a:rPr>
              <a:t>La </a:t>
            </a:r>
            <a:r>
              <a:rPr lang="it-IT" altLang="it-IT" sz="1600" b="1" dirty="0">
                <a:solidFill>
                  <a:srgbClr val="FF0000"/>
                </a:solidFill>
                <a:latin typeface="+mj-lt"/>
              </a:rPr>
              <a:t>casa di </a:t>
            </a:r>
            <a:r>
              <a:rPr lang="it-IT" altLang="it-IT" sz="1600" b="1" dirty="0" smtClean="0">
                <a:solidFill>
                  <a:srgbClr val="FF0000"/>
                </a:solidFill>
                <a:latin typeface="+mj-lt"/>
              </a:rPr>
              <a:t>Nilla   </a:t>
            </a:r>
            <a:r>
              <a:rPr lang="it-IT" altLang="it-IT" sz="1600" dirty="0">
                <a:solidFill>
                  <a:schemeClr val="bg1"/>
                </a:solidFill>
                <a:latin typeface="+mj-lt"/>
              </a:rPr>
              <a:t>800 912 </a:t>
            </a:r>
            <a:r>
              <a:rPr lang="it-IT" altLang="it-IT" sz="1600" dirty="0" smtClean="0">
                <a:solidFill>
                  <a:schemeClr val="bg1"/>
                </a:solidFill>
                <a:latin typeface="+mj-lt"/>
              </a:rPr>
              <a:t>300</a:t>
            </a:r>
            <a:endParaRPr lang="it-IT" altLang="it-IT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" name="AutoShape 2" descr="data:image/jpeg;base64,/9j/4AAQSkZJRgABAQAAAQABAAD/2wCEAAkGBxQTEhUUEhQWFBQUFBQUFRQXFBgUFBYUFRQXFxQUFBQYHCggGBwlHBQUITEhJSkrLi4uFx8zODMsNygtLisBCgoKDg0OGhAQGywkICQsLCwsLCwsLCwsLCwsLCwsLCwsLCwsLCwsLCwsLCwsLCwsLCwsLCwsLCwsLCwsLCwsLP/AABEIAOAA4QMBEQACEQEDEQH/xAAcAAEAAgMBAQEAAAAAAAAAAAAAAwcCBAYFAQj/xABEEAACAQIBCAcEBggFBQAAAAABAgADEQQFBhITITFBUQcyYXGBkaEiQlKxI2JygsHRFDNDkrLS4fBTg6LCw0Rjc3ST/8QAGgEBAAIDAQAAAAAAAAAAAAAAAAIDAQQFBv/EADMRAAIBAwEFBQgDAAMBAAAAAAABAgMREgQFITFBURNhkbHRIjJxgaHB4fAUI0JSYvFD/9oADAMBAAIRAxEAPwC8YAgCAIAgCAIAgCAIAgENbFIvWdV72Ak405S4Jlc61OHvSS+ZqvlqgPfv3Kx+Qlq0tV8vI1pbR00f9fR+hEc4KPNv3TJfw6pW9q6fq/BgZwUeZ/dMfw6v6wtqafq/BkyZZoH9oPEFfmJB6aquRatoaZ/7XzuvM26WIVuqyt3EH5SqUJR4qxswqwn7rT+DJJEmIAgCAIAgCAIAgCAIAgCAIAgCAIAgCAIBq4zKFOl12APLe3kJbTozqe6iitqadJe2/U8LKGdWiCVCoo3vUIAHftsPObtPQr/T8Dl1NqylupR8fQ4vK3SLRFwaz1Typj2fPYp9Z0aWgtwil8TWktVV9+X2+iOYxXSG23VUAO13v5qoHzm3HR9WQWijxb8DzaufWLO401+zT/mJli0cO8t/i0un1NVs78b/AI5/+dL+STWmpdPMktPSX+fP1PqZ4Ywftr99Ol/JH8Wn08zL09F/5Nujn5ihv1T96EfwsJW9JTfC5D+LT7/E9TCdIm36Wge9H2+CsB85XLRvkyp6JX3SOqyR0h0msFxBQ/BW2Du0muvkZpVdBfjHw/BZGerpcJNrx8zssHnMDbWLsPvIbjyP5znz0P8AwfibdLavKrHw9Pye5hcWlQXRg3zHeN4mlOnKDtJHTpVoVVeDuTSBaIAgCAIAgCAIAgCAIAgCAIAgEWJxK010nIUf3sA4yUISm7RRCpVhTjlJ2RyeXs7QiFtIUaY99j7R7B29guZ06GiV9+9/Q5FbXVKjxpbvP8FX5Zz/AGJIwy7/ANrU2se1U/E+U7FPSW97wRqx0yvebucdjsdUrHSquznhpG4HcNw8JtxhGK9lG0ko7krGvJAQBAEAQBAEATNwbuTcrVqBvRqMo4re6HvQ7JXKnGfvIjKEZ+8rnbZC6QBcCuNU3Cql9HxXevhfwmnV0e7dvXQ13p5ReVN+pZ+R86AyrpkOp3VUsQRzNt/h5TjVtFv9jd3G5Q2hKPs1vH1Xp4HS0qgYAqQQdxG6c6UXF2Z1oyUleL3GcwSEAQBAEAQBAEAQBAEAQDzsq5VWiLdZzuX8W5CbFDTyqvuNTVauNBW4voVbnhnuKbFQdbX+G/0dPsa38I28yJ3dNo1bduXmci1Su86j/e4rLKOUKld9Oq5duF9yjko3Ad06cIRirIvilFWRqyRkyo0mdgqKWY7lUFmPYFG0zDairvcjKi3wOvyR0aY6tYsi0FPGq1mt2U1u1+w2mjU2lQhweT7vUujQkzrcn9D1ID6fE1HPKki0x3XbTv6TRqbYqf4il8d/oXLTw5s97D9GeTltei7kcWrVPUKwHpNWW0tVLnb5IsVOn0N9MyMnj/pKXiCfUmVPW6n/AJslhDofKmY2Tm34SmO7SX+FhH83Ur/bGFPoebiui/JzA6NOpT7UrObd2sLCXR2nqVxafyRB0qb5HP5R6Hl/YYph9Wqga/30tb92bdPa8v8AcPD8lctOuTOPyx0f4/D3Jo61RveidYP3bB/9M36WvoVN17Pv3fgplRkjlyOHI2PYRwM3FvVyq1hCMHo5Gy1VwzXpNsJ9pDtRu8cD2jbIVKUZ8fEjKEZq0i1czs81qfqzovveixvfmVPEdo2jiJydVo7r2vEohOrpZXjvX79SycnZQSst13jep3j+nbOHVoypuzO5Q1EK0bx8DblReIAgCAIAgCAIAgCAeVlvKwpDRWxqHcPhHM/lNrT6ftHd8DR1msVFWj7z+hTGeWeR0mpUGuxJFStfbfiqHn9bhw5j0Wn0ysm1u5I5dOk286nFnAkzeNk+00LEKoLMTYKASxJ3AAbSeyHu3sJNliZsdF9SpZ8YxpLv1S2NU/bbaE7hc905Wo2klupK/fyLo0upZ2RsjYfCro4ektMWsSBd2+259pvEzj1atSq7zbZet3A9LWSqxnIayZsMj5rJixnMayLGMhrIsZyGsixjI+6yZsMj5rIsMjxsv5s4XGD6ekC/CovsVR98bT3G47JfR1FWj7j+XLwItJ8UVVnT0cV8Pd6BOIpDbYD6ZR9ZB1u9fITs6faMKm6e5/T9/blEqXQ4gTo2KSSjVZWDKSrKbhgbEHmDFk9zBZuZOeRqMquQmIG47lqjjs5818R2c3U6VWfNeRrSjOjLtKb/AH0LcyVlFay3Gxh1l5do7DPO16LpStyO1ptTGvG6480b0pNkQBAEAQBAEAQDQyxlEUUvvY7FHM8z2CX0KLqyty5mrq9SqEL8+RSufmdLXajTYl2/XVOIv7ingbb+Q2d3pdLp1ZO25cEcalTcn2k97K9m/c2TdyRkuriaq0qK6Tt4KoG9mPBRz8N5AldSpGnHKRKMbl1Zo5p0cEukLVK5FmrEbe1aY91fU8ZwNTqald2fDobCSjwOk1s1MSV2NbGDF2NbGLF2NbGDF2NbGDF2NbGDF2NbGDF2NbGDF2NbGDF2NbGDF2NbGLF2NbGIuzis9Mx6eKvVoWp4jeeCVT9cDc31h434dDSayVL2Zb4+RXKKZT2Kw703ZKilHQ2ZTvB5GdxSUlkihqzMFYgggkEEEEbCCNxB4GHv3GC1Mw87WqWDG1emNvAVE4m3lcdxHZzNVpVaz4P6Gq8qE1Uh+9zLdwGLWqgdeO8cQeIM87UpunLFnfoVo1oKcTYlZaIAgCAIAgGFWoFUsxsFBJPYJmMXJ2RGUlFOT4IqbP8AzqKAsNlSpdaS/Ao3ue6/mZ6PR6VJKPieecnqarnLgioma5uTcnaSdpJO8k8TOtwNlkmEwzVXWnTGk7kKo5k/IdsxJqKcmZSuXVmtkRMHS0F21GsalTizchyUXNh+JM4Veq60rv5Inc9rXSnEZDXRiMhroxGQ10YjIa6MRkNdGIyGujEZDXRiMhroxGQ10YjIa6MRkNdGIyGujEZDXRiMjlc+c2xi6espi2IQeyd2sUfs29bHn2Gbelruk7Ph+7w3cqAi2/YeW4zslZLhMS1N1dDZlNwe3t5jePGJJSVmGk1Zl3ZjZzK6rU3K/s1V+Bx+V79oM4Wt0t01zXAo01V6ati/df7f5FjzhHoRAEAQBAEA5bPTKgVdXewA06h4BRtAPlfwE6ego3eb+CORtKu3ajH5/b18D8+5cymcRWaodx2IPhQdUfie0mekpwwjYqjHFWNASZIsPoyySAGxLDab06fYB12HefZ8DznP1s23gg5WO91gmhiYzGsEYjMawRiMxrBGIzGsEYjMawRiMxrBGIzGsEYjMawRiMxrBGIzGsEYjMlo02fqqzdwJHnISlGPFk4qUuCFemyddSt91xv7ojKMvdYkpR95EWsEniQzGsEYjMawRiMyr+kXJIp1xVQWStctyFUdbzBB79KdTRzvHF8hlc5AibZk9zM/K+orgMfo6tlbkD7j+B2dxMpr08o35orrU8495+gc1coaynoN1qezvXh5bvAc55jW0cJ5Lg/M3dnajtIYPivL8cD3JpHREAQBAI69UIrM25QWPcBeSjFyaS5kZyUYuT5FG9JGWiV0L+3XYs+3dTB6vibDuUz1OkpKNrcEeepXqTdSRXYE3zZM7TJFsuHIdPVYeknw01v9oi7HzJnJqLKTZS5u7N7XSGJjNjXRiM2NdGIzY10YjNjXRiM2NdGIzY10YjNjXRiM2NdGIzZsYLDvVa1NSeZ90d54SurOFNXky2nCpUdoo6fJ+QETbU9tuXujw4+M5lXVylujuR06WkjD3t7PYAtsE1DbIsZhlqIVbcfMHgR2ycJuErohOCnHFnB4ym1N2Rt6nzHAjvE7lNqpFSRwqilTk4vkQ66TxIZsa6MRmzwM+KWnhHPFGVx56J/0sZfpvZqIzCTuVhOk0XJmDLMEy3OjrL90puxuUOqq9q7PaPhonvBnJ1unyTiviv36GvGf8eupcn9+PhxLdnmz0IgCAIB4OeOL0aIQb6jW+6u0+uj5ze0FPKpl0+5ztpVcaWK5/Y/O+cmN12JqN7oOgv2U2bO83PjPU0oYwRp044wSPOAlljLZlaSMXLTydjg9JGHFR4G1iPA3E50obzUlLF2NnXyOBjtBr4wMdoNfGA7Qa+MB2iGvjAz2g18YGO0GvjAz2g/SIwHaI6PIWbz1bPVuibwNzN/KP77ZztTrIw9mG9/RHR02jlP2p7l9TscPQVFCoAqjgJyJScndnWhCMFaKJZEkIAgHOZ54G9PXDrU7Bu1CbehPqZ0NBVtPB8H5nP19K8O0XI4nXztYHG7Qa+MDHaHk504wDDOOL2QDvNz6AyylD20ycJ3ZXbLN82EzAyLRNM6HMXGaGIKHdVW331uV9NIeMorxvG/QrrxyhfofoLNzF6zDoTvX2G712D0sfGeU1dPCq113nW0VXtKKb4rc/kenNY2hAEArrpJyloGoQf1NLZ9thcfNJ3dm0/YXezia556hQ6W9fQo0Cd4PiZASViJNTSYbK2z2cjZUNLYblCbkcQeYlco3KKkVI6ejiwwupuOz8eUrxNVu3Ez10YmMkNdGLGSGujEZIa6MRkhroxGSPq1CSALkkgADaSTuAHGYasrsKV3ZHfZsZq6FquIF33rT3hO1ubegnA1mvzbhT4dev4O9o9nqFp1Fv6dPydbOWdUQBAEAQDgc8s6A96FE3W/0j8GKnqqeV+PZ593Z+gcbVZ8eS+5wdoa9S/qh839jkddOvicrJEOJygqC7HuHE9wjAzF5OyOWypjWrNc7AOqvIfnLIxsjZglFHnMssTLkyBlmS1Mywtc03VxvRlYfdINvSQkrpolx3H6DzExV9Yl9hC1F+RP8E81tKHuy+X79S3ZcrOUPn9vQ66co64gCAUl0nYy4q/8Acr6P3UJI/gWeq0MLRiuiPPt5V5y+PoVuJ0kTJaazJBsnVZEqbJ1WYKmyeixU3BIMi2VySe5noUspMOsL92wxc15UV/l2Nmnj1PMd4mbopdKaJ1qg7jfxEbiDuuJ905mxG5lTBYhVBJJAAG0kncAJhtRV3wJRUpOy4ln5oZrDDgVaoBrEbBvFMchzbmfAdvmdfr3WeEN0fM9Xs/Z6oe3PfLyOpnMOoQ4vFJTQvUYKqi5Y7BJQhKcsYq7ITnGEcpOyONr9IiCpZaLNTBsWLAMRzCW+Z8p2I7Gm4Xclfp+fwcWW3IKdoxuuv4OtyblGnXQPSYMvqDyYcDOVVozpSxmrM7FGvCtHKDujblRaV5ntniDehQb2d1SoD1uaIeXM8fn3dn7PStVq/Jfdnn9o7RbvSo/N/ZHAPj1G65/vtnbujhxpS+BqVcoud3s+pmLl8aSXF3NKpt2k3MymXogdZJE0yF1gsTIXWSLUQMJksTLi6McZc4c361NqZ+6CPmgnE2lD+uXc7jSyx1SXX0uWlPOneEA+EwD88591rrSHxM7Hvsv8xns9PHezzVDfdnKU1m0XSZsIsiylsnRZgrbJlWRK2ySYImSrMGGyVVmLlbZKqTBBsmpqdgF9u4C978gIvYhxZbGY+av6OorVhesw2A7dUp4faPE+A4387r9c6zwj7vn+D0uztnqiu0mva8vydfOadU08q5Sp4emalU2UbhxY8FUcTLaNGdWWMFvKa9eFGDnN7io8484auLe7eygPsUxuXtPNu2em0mmjp47uPN/vI8lrNbLUy38OSPGJM28madkbWTMqVsO4ek5U8fhYcmXcRKa1KFaOM0bFCvOhLKDse5lzPqvXpaoKtLSFqjKSSw4gfCD4ntmjQ2ZTpzybv0OhX2rUqwxSt1OOZJ0jnKRG6TKJpkLrMliZhBIxZZJMymQuskWJkDrMliZBUWSLUyw+jStYUOyvo/vOP55zddG8J/D7CG7UQfevQuyeUPQiAR4nqN9lvlJQ95EZcGfnXPU3NHuf/bPaUOZ5yi9zPAQS5k2zYRZEqbJ0WYKmyQCRIGSiYMNk6LMXK2yZUmCpslVYItlkdHua+iFxVYbSL0VPAH9oe08PPiLcPaOsu3Shw5+h39l6G1q0/kvv6HfTjncNTKmUaeHpmpVNlHmTwVRxJllKlKrJQjxKa9eFGDnN7ios4Mt1MVU032KLhEG5B+J5n+gnp9NpY0I2XHmzx2r1k9TPKXDkuh5c2TUFoFz4VmLmbmDJMklIiZYJpkTLBNMidZlE0yB1mS1MwgkYMJJEkyBxJliZA6wmWo7Po8a2h/7K/wDHNPWe7L4P7mU/7YfFeZe88gejEAxqLcEcwR5zKdncw96Pzpnav6o/bH8P9Z7Si97PNUtyPDQS5mWzYpiYKpMmUSDK2ZAQRJ0WYK2ydFkStsmVYK2zq8xc3f0mrp1B9DSIuODvvCd24nwHGc/aGr7KGMfef0R0dmaPt55S91fV9C2p5s9WYV6yopZiAqgkk7gBtJmYxcmkiM5qEXKXBFR5z5cbF1b7RTW4pp2fE31j6bp6jSaVaeHe+PoeL1+ulqan/VcF9zxwk27mhkNCLjI+FIuZuYlY3GbmMWMmLLBlMidYLEyB1gsTIXWZRYmQMJktTMCJlGSJhJE0zXcTJamdn0f0/aoj4sSh8NJAfkZpax2hL4PyJwV60PivMvSeSPSCAIBQefWG0Sw+Cu6+F2H4Ceu0k7xT6pHnJLGpJd78zlqYm4Vtk6CYZUyUSJAkQTBBsnRZErbNhFgqbN3J2BarUWmguzmw/EnsG890hUqRpwc5cEKVOVWahHiy7ck5OXD0kpJuUb+LH3mPaTczyVarKrNzlzPa0KMaNNQjyNyVlx5GdmDethaiU+t7Jt8QVgxXvNptaOpGnWjKXA0do0Z1dPKMOPoVKEnqbnhGzLQgxkNCBkfCkDIjZYJpkbLMkkzAwyRg4hEkyB1gtTIXEFiZruslctTIYLDBxJIyiBxJFqLB6NcNerhxyLufAOR+E5e0Z2pT8DZ0iy1Ee70LinmT0AgCAVF0m4K1Wt9dVqr4AX9Ubzno9m1L049244GsWGoffv8AsV1TE67NWROkiypmUwYJ0Eiyps2EEwVNk6CCpssfozyRZWxLDabpT7h12Hjs8DznD2rXu1SXxf2O/sXTbnWl8F9zvJxzviAIBwGe2Q9B9fTHsOfbHJz73cfn3zu7N1WS7KXFcPgeS25oezl28OD49z6/PzOXCTq3PO3GhFxcxKTJm5gywSTIXSCaZC6ySLEyOYZMjcQTTNdxBYmQOsyi5M12EyWowYTKMohcSZZEtvoywVqjNwpUlTxYj8EPnOBtSp7Cj1fl/wCnQ2ZG9SUui8//AAsWcQ7YgCAcT0lYK6U6ttxNNu5hdb+IYfenU2ZUs5Q+fgcradO6jNctxTFSlosVPAkfkZ6VSurnKZmsiypmaCYMM2KYmGUyZsIJgqZOggqZeWQsMKeHooPdpp4ki5PiSTPIV5udWUn1Z7nSwUKMIrojelReIAgHDZ35dFX6GntQG7vwYjcF7AePH59vZ+kcP7J8eSPIbb2pGr/RS3rm+vcjmdGdU81caMXFzEpM3M3ImWSJpkLrBYmQOsFiZAwmeRajBhMEka7iZLEQVILomtUEkWxI5kmS5Oo6VVeQOkfDb87TE3aJNF35gYPQwumd9Vi/3R7K/In708vtCplVt03Hd2dTxo367zpZom+IAgGjlzAa+hUpcWX2TycbUPmBLaFTs6ikVV6faU3Dr+ooLLeHIbStY9VhxDDZY9vDwnraMrqx5lmgJaVklOYIs2aYkSmRsJBUzYWCpli5nZ3poLQxB0WUBUqHqsBsAY8DbjuPfv4Wt2fJN1Ke9c0ej2dtSGKpVXZrg/U7gTkHeEA4nOnOTSvRoH2dzuPe5qvZ28e7f2tDobWqVPkvueT2xtfK9Gi93N9e5HLATrHlj7AEAQDBxMokmQOJIsRr1BBbE16gmUWojMEyB4LEa9QQWxNdxJFyIYLD282cntUdVXrVWCDsF9rdw2n7s19TVUItvkW0oOclFc/36F9YeiERUUWVFCgcgBYTyUpOTbfM9TGKiklyJJgyIAgCAVX0kZE0KpcCyV7t2LVHW8+t23ad3Z2ovDF8Y+Rw9fRwnkuEvP8AfuV0RbYeE7JzDOnBGRtU5EpkbCQUsnWCpkiRcizosg5y1sPZQdOn/hsdg+yd6/LsmlqNDTrb+D6r7m5pdp1tNuW+PR/boeplnO56yaFNdUp650rsR8INhYfP50afZsacspO/Qu1+2514YU1inx37/geDTnRZ55mcwREAQBAPjQZIHkkWI16gmS2JrPMriXRIoZMiqQTiazwXI1nmUXIwo0yxAHGG7K5Yi1ujTI/WxDDYo1dL/ew/hv8AanB2lXv/AFr4v7Ha2dQ/+j+C+/78SwJyDqiAIAgCAedl/JS4mg1JthO1G+Fx1W/PsJl1Cq6U1JfqKq9JVYOL/WUTlnBNTdgw0WUlXHIjZf8Ar3T1NCopR3fI8zVg4yszRpTYRRI2UEi1Z2KWbCTBUydYK2SJDIM2KcwVSNhJgqZsJMMqZnMERAEAQD40yjKNdzMosRr1JkuRr1JlFsSKCZDUgsiQNMpXLUatTjJcy6J7GbWSGr1Vpr1nO026qDazH++Q4zT1VdQi5PgvM29PRdSSiufl1/fuXpgcItKmtNBZUUKB3cTzJ3kzy85ucnKXFnpoQUIqK4InkCQgCAIAgCAcT0hZt61TiKS3dFtUUe/THEDiw9R3ATpaDVYPs5cOXczn63TZrOPHn3r9/eBUlSlonZuO6eijK6OBONiWkb7D4S1NS3SNaW42ALSEouL3lT3k6SDK2ZqZLkRZOhkSpmwhgqaJ0aYaK2iUGRIH2DAgCARu0yTSIHMkWJGvUMFsUQOZlFqIzBIgeTjByLEQVDMykuEeBbFGOHo6RGy+0ADeSSdgA47ZROdkbVOGRdGZWbv6LS0nH01QAvx0Rwpg9nHme4TzWs1PaysuC/bnpNJp+yjd8Xx9DpJpm2IAgCAIAgCAIBWPSBmjq9LEUF+jJvVQD9WeLr9Xny37t3a0GsytTm9/J9e74+ZyNdpLXnHhz7u84C1p2VK5w6kHE2aNTgd0tjPkzVnHmjYFPltmJQ5oqcup9kECVGgraJ0aYK2iZWgraJVaYINGenMWI2GnFhYxZ5kykRs0yTSIXaCxIgdoLEiE7ZK3Is4HwjnJqFt7MmtUaYlO+5FsUQW8pVKXI26VLLe+BaOYOaWrC4iutqlvo6ZH6sfGw+Ijhwvz3cDXazO9OD3c31/B6HR6XFKc1v5Lp+TupzDoiAIAgCAIAgCAIAgFb555jEaVbCLcHa9AbxzakOX1fLlOxo9fwhUfwfr6+JzNVor74L4r0K9U2nbTuefrUHDfyNmjVIkk2jTnFM3qTK2/f/fGG7mtJShwJDgz7pv2HYZG5HtlzIypG8ERcldPgSK0EWiRXgg0ZacwYsNOBY+F5kWI2eCaRiEJ3D+++DN0uJ9/RuZ8vzmUO06ENRwN0mpJFkU3xNOo8i3cviiFFLsFUFmYgAAEkk7gAN8rlNRV2b9DTOTWXgWhmXmVqdGtiQDV3pT2FafIk+8/oO07ZwdZru09inw69fweh0ujULSlx5Lp+Tt5zDfEAQBAEAQBAEAQBAEAQDlM6syaWKvUp2pVztLAey//AJF5/WG3v3Te02unS9l74+XwNWvpY1N63Mq3KuSq+FfQroV+Ft6N9h9x7t/MCd6jqIVVeDv5nB1Gha5Wf0ZDSqg/lL7o5dSlKD9pG5RxTLuNxyO2LGrOlGXE3KeUBxBHqJHEolp3yJ0NNvh+RkWmitqpHqSjBqefgZjNlfbTR9/QV+I+n5TGbHby6D9CXmfT8pnNjt5dDA4VRv8AUzOTJKrJkRqU15eG2SSbJqNSRBVx/wAI8T+UziWR0/VmpVrE7z4cJk2IwS4GrVrgRexs0qE58EbuQs38RjW+iWyA7arbKY57fePYPTfNXUaunRXtPf05nY0ugvvXjyLWzZzUo4MXX26pFmqsNvaEHuDsHiTOBqdXOs9+5dP3idyjp40u99T35ql4gCAIAgCAIAgCAIAgCAIAgEOLwqVUKVEV0berAMD4GSjKUXeLszEoqSs0cJlzo0RrthH1Z/w3JZPB+svjpTp0dpyW6or964/vgaNXQp3wfyfA4nKeRcXhb66kwUe+Bp07c9Ndg8bGdWlq6VT3X8uDONX2c1xVvqjRTGA79nqJsXOfLRzXDeTrVB3ESSZRKnOPFMkVrbo3MrauSDENzPmZjFEOzj0BrtzPmZnFDs49DAvMkkiFq6jiPn8phstjSnLgiF8aOHrskcjZho5P3nY9XJmbONxNtCkUQ+/UvTTvFxpMO4GalXW0afF/JbzpUNmvio373uO5yF0cUKVmxDa9h7ttGkD9ne3ibdk5VbaU5bobvM69LRQj72/yO1p0woCqAqgWAAsABuAA3TnNtu7N1KxlMAQBAEAQBAEAQBAEAQBAEAQBAEAQBAPFylmpg69zUoJc72UGmxPMslifGbFPV1qfuyfn5lM9PSn70TncZ0XYdrmnVqoTuDaNRR4WB9Ztw2pUXvJP6GtLZ9N8G/M8qt0W1R+rxKHlemyfJjL1tWPOL8SiWzb80/kardGuN4VaJ/zKg/45YtqUuj8F6lT2U+kf35H1ejXGHfVoj/MqH/ZD2pS6P6eoWy30j+/I26PRXUPXxKjupFvUsJVLaq5R+v4Lo7NtzXh+T2MH0ZYVdtR6tTs0gi+Si/rKJ7Tqv3UkbEdDTXFtnR5MzewuHsaNBFI3NbSf99rt6zTqairU96T/AHuNmFGEPdR6kpLBAEAQBAEAQBAEAQBAEAQBAEAQBAEAQBAEAQBAEAQBAEAQBAEAQBAEAQBAEAQBAEA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Titolo 2"/>
          <p:cNvSpPr txBox="1">
            <a:spLocks/>
          </p:cNvSpPr>
          <p:nvPr/>
        </p:nvSpPr>
        <p:spPr>
          <a:xfrm>
            <a:off x="142844" y="214290"/>
            <a:ext cx="7286676" cy="914400"/>
          </a:xfrm>
          <a:prstGeom prst="rect">
            <a:avLst/>
          </a:prstGeom>
          <a:effectLst>
            <a:softEdge rad="317500"/>
          </a:effectLst>
        </p:spPr>
        <p:txBody>
          <a:bodyPr vert="horz" lIns="91440" tIns="45720" rIns="91440" bIns="45720" rtlCol="0" anchor="b">
            <a:no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900" dirty="0" err="1" smtClean="0">
                <a:ln w="19050">
                  <a:solidFill>
                    <a:schemeClr val="tx1"/>
                  </a:solidFill>
                  <a:prstDash val="sysDot"/>
                </a:ln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Cyberbullismo</a:t>
            </a:r>
            <a:r>
              <a:rPr lang="it-IT" sz="4900" dirty="0" smtClean="0">
                <a:ln w="19050">
                  <a:solidFill>
                    <a:schemeClr val="tx1"/>
                  </a:solidFill>
                  <a:prstDash val="sysDot"/>
                </a:ln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.. </a:t>
            </a:r>
            <a:r>
              <a:rPr lang="it-IT" sz="4900" dirty="0" smtClean="0">
                <a:ln w="19050">
                  <a:solidFill>
                    <a:schemeClr val="tx1"/>
                  </a:solidFill>
                  <a:prstDash val="sysDot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it-IT" sz="4900" dirty="0" smtClean="0">
                <a:ln w="19050">
                  <a:solidFill>
                    <a:schemeClr val="tx1"/>
                  </a:solidFill>
                  <a:prstDash val="sysDot"/>
                </a:ln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4900" dirty="0" smtClean="0">
                <a:ln w="19050">
                  <a:solidFill>
                    <a:schemeClr val="tx1"/>
                  </a:solidFill>
                  <a:prstDash val="sysDot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rimedi.</a:t>
            </a:r>
            <a:endParaRPr kumimoji="0" lang="it-IT" sz="4900" b="0" i="0" u="none" strike="noStrike" kern="1200" cap="none" spc="0" normalizeH="0" baseline="0" noProof="0" dirty="0" smtClean="0">
              <a:ln w="19050">
                <a:solidFill>
                  <a:schemeClr val="tx1"/>
                </a:solidFill>
                <a:prstDash val="sysDot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3" name="Picture 9" descr="C:\Users\Utente\Downloads\Stop al bul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85728"/>
            <a:ext cx="1781175" cy="2362200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1785918" y="5072074"/>
            <a:ext cx="5357850" cy="16158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it-IT" altLang="it-IT" b="1" dirty="0" smtClean="0">
                <a:solidFill>
                  <a:srgbClr val="FF0000"/>
                </a:solidFill>
              </a:rPr>
              <a:t>Oppure: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it-IT" altLang="it-IT" dirty="0" smtClean="0">
                <a:solidFill>
                  <a:schemeClr val="bg1"/>
                </a:solidFill>
              </a:rPr>
              <a:t>Insegnanti, allenatori, sacerdoti, pediatra, medico di famiglia, neuropsichiatria infantile, consultorio </a:t>
            </a:r>
            <a:r>
              <a:rPr lang="it-IT" altLang="it-IT" dirty="0" err="1" smtClean="0">
                <a:solidFill>
                  <a:schemeClr val="bg1"/>
                </a:solidFill>
              </a:rPr>
              <a:t>familiare…</a:t>
            </a:r>
            <a:r>
              <a:rPr lang="it-IT" altLang="it-IT" dirty="0" smtClean="0">
                <a:solidFill>
                  <a:schemeClr val="bg1"/>
                </a:solidFill>
              </a:rPr>
              <a:t> insomma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it-IT" altLang="it-IT" dirty="0" smtClean="0">
                <a:solidFill>
                  <a:schemeClr val="bg1"/>
                </a:solidFill>
              </a:rPr>
              <a:t> </a:t>
            </a:r>
            <a:r>
              <a:rPr lang="it-IT" altLang="it-IT" dirty="0" err="1" smtClean="0">
                <a:solidFill>
                  <a:schemeClr val="bg1"/>
                </a:solidFill>
              </a:rPr>
              <a:t>…OGNI</a:t>
            </a:r>
            <a:r>
              <a:rPr lang="it-IT" altLang="it-IT" dirty="0" smtClean="0">
                <a:solidFill>
                  <a:schemeClr val="bg1"/>
                </a:solidFill>
              </a:rPr>
              <a:t> ADULTO </a:t>
            </a:r>
            <a:r>
              <a:rPr lang="it-IT" altLang="it-IT" dirty="0" err="1" smtClean="0">
                <a:solidFill>
                  <a:schemeClr val="bg1"/>
                </a:solidFill>
              </a:rPr>
              <a:t>DI</a:t>
            </a:r>
            <a:r>
              <a:rPr lang="it-IT" altLang="it-IT" dirty="0" smtClean="0">
                <a:solidFill>
                  <a:schemeClr val="bg1"/>
                </a:solidFill>
              </a:rPr>
              <a:t> FIDUCIA</a:t>
            </a:r>
            <a:endParaRPr lang="it-IT" altLang="it-IT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36" name="Picture 12" descr="C:\Users\Utente\Downloads\Help-sm-u7eg2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2000264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4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77240" y="5000636"/>
            <a:ext cx="7543800" cy="1430996"/>
          </a:xfrm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it-IT" sz="4400" dirty="0" smtClean="0">
                <a:solidFill>
                  <a:schemeClr val="bg1"/>
                </a:solidFill>
              </a:rPr>
              <a:t>Che cosa è </a:t>
            </a:r>
            <a:r>
              <a:rPr lang="it-IT" sz="4400" b="1" dirty="0" smtClean="0">
                <a:solidFill>
                  <a:srgbClr val="FF0000"/>
                </a:solidFill>
              </a:rPr>
              <a:t>bullismo?</a:t>
            </a:r>
            <a:r>
              <a:rPr lang="it-IT" sz="4400" dirty="0" smtClean="0">
                <a:solidFill>
                  <a:schemeClr val="bg1"/>
                </a:solidFill>
              </a:rPr>
              <a:t/>
            </a:r>
            <a:br>
              <a:rPr lang="it-IT" sz="4400" dirty="0" smtClean="0">
                <a:solidFill>
                  <a:schemeClr val="bg1"/>
                </a:solidFill>
              </a:rPr>
            </a:br>
            <a:r>
              <a:rPr lang="it-IT" sz="4400" dirty="0" smtClean="0">
                <a:solidFill>
                  <a:schemeClr val="bg1"/>
                </a:solidFill>
              </a:rPr>
              <a:t>Parliamone un po’ </a:t>
            </a:r>
            <a:r>
              <a:rPr lang="it-IT" sz="4400" dirty="0" err="1" smtClean="0">
                <a:solidFill>
                  <a:schemeClr val="bg1"/>
                </a:solidFill>
              </a:rPr>
              <a:t>assieme…</a:t>
            </a:r>
            <a:endParaRPr lang="it-IT" sz="4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728"/>
            <a:ext cx="4302240" cy="40719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8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142844" y="142852"/>
          <a:ext cx="5429288" cy="642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www.azzurro.it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75405"/>
            <a:ext cx="3357586" cy="6496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1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 r="25229" b="61213"/>
          <a:stretch/>
        </p:blipFill>
        <p:spPr bwMode="auto">
          <a:xfrm>
            <a:off x="215033" y="332656"/>
            <a:ext cx="8737849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Connettore 2 7"/>
          <p:cNvCxnSpPr>
            <a:endCxn id="12" idx="3"/>
          </p:cNvCxnSpPr>
          <p:nvPr/>
        </p:nvCxnSpPr>
        <p:spPr>
          <a:xfrm flipH="1">
            <a:off x="2132046" y="2420888"/>
            <a:ext cx="2451912" cy="13791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87830" y="3338356"/>
            <a:ext cx="1944216" cy="923330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…quindi ha bisogno di un pubblico!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76256" y="3945830"/>
            <a:ext cx="1758217" cy="923330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Desiderio di apparire forte e potente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5" name="Connettore 2 14"/>
          <p:cNvCxnSpPr>
            <a:endCxn id="13" idx="0"/>
          </p:cNvCxnSpPr>
          <p:nvPr/>
        </p:nvCxnSpPr>
        <p:spPr>
          <a:xfrm>
            <a:off x="7092280" y="2420888"/>
            <a:ext cx="663085" cy="1524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2987826" y="2636912"/>
            <a:ext cx="2448270" cy="2160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H="1">
            <a:off x="6250444" y="2852936"/>
            <a:ext cx="144016" cy="2448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1912934" y="4883224"/>
            <a:ext cx="2299027" cy="646331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Per essere «sicuri»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d</a:t>
            </a:r>
            <a:r>
              <a:rPr lang="it-IT" dirty="0" smtClean="0">
                <a:solidFill>
                  <a:schemeClr val="bg1"/>
                </a:solidFill>
              </a:rPr>
              <a:t>i sembrare più forti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076056" y="5301208"/>
            <a:ext cx="2385589" cy="369332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…</a:t>
            </a:r>
            <a:r>
              <a:rPr lang="it-IT" dirty="0" smtClean="0">
                <a:solidFill>
                  <a:schemeClr val="bg1"/>
                </a:solidFill>
              </a:rPr>
              <a:t>nel modo più facile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100" name="CasellaDiTesto 4099"/>
          <p:cNvSpPr txBox="1"/>
          <p:nvPr/>
        </p:nvSpPr>
        <p:spPr>
          <a:xfrm>
            <a:off x="179512" y="6218148"/>
            <a:ext cx="8760603" cy="523220"/>
          </a:xfrm>
          <a:prstGeom prst="rect">
            <a:avLst/>
          </a:prstGeom>
          <a:ln w="38100"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ChevronInverted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INTENZIONALITÀ – CONTINUITÀ - ASIMMETRIA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7" grpId="0" animBg="1"/>
      <p:bldP spid="31" grpId="0" animBg="1"/>
      <p:bldP spid="4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2844" y="1142984"/>
            <a:ext cx="4643470" cy="42862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 smtClean="0">
                <a:solidFill>
                  <a:schemeClr val="bg1"/>
                </a:solidFill>
                <a:latin typeface="+mn-lt"/>
              </a:rPr>
              <a:t>C’è il bullismo che si vede…</a:t>
            </a:r>
            <a:endParaRPr lang="it-IT" altLang="it-IT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umetto 2 1"/>
          <p:cNvSpPr/>
          <p:nvPr/>
        </p:nvSpPr>
        <p:spPr>
          <a:xfrm>
            <a:off x="428596" y="3571876"/>
            <a:ext cx="3096914" cy="2571768"/>
          </a:xfrm>
          <a:prstGeom prst="wedgeRoundRectCallout">
            <a:avLst>
              <a:gd name="adj1" fmla="val 63526"/>
              <a:gd name="adj2" fmla="val -55393"/>
              <a:gd name="adj3" fmla="val 16667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it-IT" altLang="it-IT" dirty="0" smtClean="0">
                <a:solidFill>
                  <a:srgbClr val="231F20"/>
                </a:solidFill>
                <a:latin typeface="Arial" charset="0"/>
              </a:rPr>
              <a:t>picchiare, spingere, tirare </a:t>
            </a:r>
            <a:r>
              <a:rPr lang="it-IT" altLang="it-IT" dirty="0">
                <a:solidFill>
                  <a:srgbClr val="231F20"/>
                </a:solidFill>
                <a:latin typeface="Arial" charset="0"/>
              </a:rPr>
              <a:t>i capelli, appropriarsi degli oggetti degli altri o rovinarli.</a:t>
            </a:r>
            <a:endParaRPr lang="it-IT" altLang="it-IT" dirty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it-IT" altLang="it-IT" dirty="0">
                <a:solidFill>
                  <a:srgbClr val="231F20"/>
                </a:solidFill>
                <a:latin typeface="Arial" charset="0"/>
              </a:rPr>
              <a:t>minacciare, insultare, offendere, prendere in giro, esprimere pensieri razzisti, estorcere denaro o beni </a:t>
            </a:r>
            <a:r>
              <a:rPr lang="it-IT" altLang="it-IT" dirty="0" smtClean="0">
                <a:solidFill>
                  <a:srgbClr val="231F20"/>
                </a:solidFill>
                <a:latin typeface="Arial" charset="0"/>
              </a:rPr>
              <a:t>materiali</a:t>
            </a:r>
            <a:endParaRPr lang="it-IT" altLang="it-IT" dirty="0">
              <a:solidFill>
                <a:srgbClr val="231F20"/>
              </a:solidFill>
              <a:latin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57686" y="1500174"/>
            <a:ext cx="4572032" cy="671512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 smtClean="0">
                <a:solidFill>
                  <a:schemeClr val="bg1"/>
                </a:solidFill>
                <a:latin typeface="+mn-lt"/>
              </a:rPr>
              <a:t>…e quello che si «sente»</a:t>
            </a:r>
            <a:endParaRPr lang="it-IT" altLang="it-IT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umetto 4 2"/>
          <p:cNvSpPr/>
          <p:nvPr/>
        </p:nvSpPr>
        <p:spPr>
          <a:xfrm>
            <a:off x="4357686" y="4286256"/>
            <a:ext cx="3852352" cy="2269537"/>
          </a:xfrm>
          <a:prstGeom prst="cloudCallout">
            <a:avLst>
              <a:gd name="adj1" fmla="val 38148"/>
              <a:gd name="adj2" fmla="val -734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CFFFF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786314" y="4572008"/>
            <a:ext cx="3213940" cy="203132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escludere </a:t>
            </a:r>
            <a:r>
              <a:rPr lang="it-IT" altLang="it-IT" sz="18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dal gruppo, isolare,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rivolgere smorfie e gesti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volgari, diffondere pettegolezzi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e calunnie, danneggiare i rapporti di amicizia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dirty="0">
              <a:solidFill>
                <a:srgbClr val="231F2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643050"/>
            <a:ext cx="2282272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comefare.com/wp-content/uploads/2012/07/come-fare-a-consigliare-gli-amic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81" y="2000240"/>
            <a:ext cx="2469099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714348" y="357166"/>
            <a:ext cx="7429552" cy="584775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CARATTERISTICHE DEL BULLISMO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3" grpId="0" animBg="1"/>
      <p:bldP spid="163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543800" cy="914400"/>
          </a:xfrm>
        </p:spPr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Bullismo: Attori principali 1. </a:t>
            </a:r>
            <a:r>
              <a:rPr lang="it-IT" sz="5400" b="1" dirty="0" smtClean="0">
                <a:solidFill>
                  <a:srgbClr val="FF0000"/>
                </a:solidFill>
              </a:rPr>
              <a:t>il bullo</a:t>
            </a:r>
            <a:endParaRPr lang="it-IT" sz="54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151596"/>
            <a:ext cx="2857520" cy="4849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500826" y="1428736"/>
            <a:ext cx="2376264" cy="4985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it-IT" sz="24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Davanti agli altri….</a:t>
            </a:r>
          </a:p>
          <a:p>
            <a:endParaRPr lang="it-IT" i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Non perde occasione per dimostrare la propria forza fisica;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Cura l’apparenza;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Leader negativo;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Sicuro di se;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Senza scrupoli;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Rabbioso.</a:t>
            </a:r>
          </a:p>
          <a:p>
            <a:pPr marL="285750" indent="-285750">
              <a:buFontTx/>
              <a:buChar char="-"/>
            </a:pPr>
            <a:endParaRPr lang="it-IT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it-IT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marL="285750" indent="-285750"/>
            <a:endParaRPr lang="it-IT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marL="285750" indent="-285750"/>
            <a:endParaRPr lang="it-IT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2844" y="1500174"/>
            <a:ext cx="3384376" cy="49552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it-IT" sz="2800" i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Da solo….</a:t>
            </a:r>
          </a:p>
          <a:p>
            <a:endParaRPr lang="it-IT" i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Spesso è ossessionato dallo </a:t>
            </a:r>
            <a:r>
              <a:rPr lang="it-IT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specchio…</a:t>
            </a:r>
            <a:r>
              <a:rPr lang="it-IT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Molte volte subisce o assiste ad abusi e maltrattamenti in famiglia;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Ha difficoltà a confrontarsi con i pari;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Potrebbe assumere questi comportamenti per invidia e/o rabbia per la propria situazione;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Ha una scarsa conoscenza delle proprie emozioni;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Non riesce ad emergere in positivo.</a:t>
            </a:r>
          </a:p>
        </p:txBody>
      </p:sp>
    </p:spTree>
    <p:extLst>
      <p:ext uri="{BB962C8B-B14F-4D97-AF65-F5344CB8AC3E}">
        <p14:creationId xmlns:p14="http://schemas.microsoft.com/office/powerpoint/2010/main" val="427982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7"/>
          <a:stretch/>
        </p:blipFill>
        <p:spPr bwMode="auto">
          <a:xfrm>
            <a:off x="4643438" y="1643050"/>
            <a:ext cx="3868499" cy="4214842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315390" y="1412776"/>
            <a:ext cx="3970858" cy="46228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600" dirty="0" smtClean="0">
                <a:latin typeface="Arial" charset="0"/>
              </a:rPr>
              <a:t> è </a:t>
            </a:r>
            <a:r>
              <a:rPr lang="it-IT" altLang="it-IT" sz="1600" dirty="0">
                <a:latin typeface="Arial" charset="0"/>
              </a:rPr>
              <a:t>più debole della media dei </a:t>
            </a:r>
            <a:r>
              <a:rPr lang="it-IT" altLang="it-IT" sz="1600" dirty="0" smtClean="0">
                <a:latin typeface="Arial" charset="0"/>
              </a:rPr>
              <a:t>coetanei;</a:t>
            </a:r>
            <a:endParaRPr lang="it-IT" altLang="it-IT" sz="1600" dirty="0">
              <a:latin typeface="Arial" charset="0"/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600" dirty="0" smtClean="0">
                <a:latin typeface="Arial" charset="0"/>
              </a:rPr>
              <a:t> è </a:t>
            </a:r>
            <a:r>
              <a:rPr lang="it-IT" altLang="it-IT" sz="1600" dirty="0">
                <a:latin typeface="Arial" charset="0"/>
              </a:rPr>
              <a:t>ansioso e insicuro, sensibile, prudente, tranquillo, fragile, </a:t>
            </a:r>
            <a:r>
              <a:rPr lang="it-IT" altLang="it-IT" sz="1600" dirty="0" smtClean="0">
                <a:latin typeface="Arial" charset="0"/>
              </a:rPr>
              <a:t>timoroso;</a:t>
            </a:r>
            <a:endParaRPr lang="it-IT" altLang="it-IT" sz="1600" dirty="0">
              <a:latin typeface="Arial" charset="0"/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600" dirty="0" smtClean="0">
                <a:latin typeface="Arial" charset="0"/>
              </a:rPr>
              <a:t> è </a:t>
            </a:r>
            <a:r>
              <a:rPr lang="it-IT" altLang="it-IT" sz="1600" dirty="0">
                <a:latin typeface="Arial" charset="0"/>
              </a:rPr>
              <a:t>incapace di essere assertivo e di </a:t>
            </a:r>
            <a:r>
              <a:rPr lang="it-IT" altLang="it-IT" sz="1600" dirty="0" smtClean="0">
                <a:latin typeface="Arial" charset="0"/>
              </a:rPr>
              <a:t>difendersi;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600" dirty="0" smtClean="0">
                <a:latin typeface="Arial" charset="0"/>
              </a:rPr>
              <a:t> ha </a:t>
            </a:r>
            <a:r>
              <a:rPr lang="it-IT" altLang="it-IT" sz="1600" dirty="0">
                <a:latin typeface="Arial" charset="0"/>
              </a:rPr>
              <a:t>una bassa autostima ulteriormente svalutata dalle </a:t>
            </a:r>
            <a:r>
              <a:rPr lang="it-IT" altLang="it-IT" sz="1600" dirty="0" smtClean="0">
                <a:latin typeface="Arial" charset="0"/>
              </a:rPr>
              <a:t>prevaricazioni;</a:t>
            </a:r>
            <a:endParaRPr lang="it-IT" altLang="it-IT" sz="1600" dirty="0">
              <a:latin typeface="Arial" charset="0"/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600" dirty="0" smtClean="0">
                <a:latin typeface="Arial" charset="0"/>
              </a:rPr>
              <a:t> è </a:t>
            </a:r>
            <a:r>
              <a:rPr lang="it-IT" altLang="it-IT" sz="1600" dirty="0">
                <a:latin typeface="Arial" charset="0"/>
              </a:rPr>
              <a:t>spesso solo, </a:t>
            </a:r>
            <a:r>
              <a:rPr lang="it-IT" altLang="it-IT" sz="1600" dirty="0" smtClean="0">
                <a:latin typeface="Arial" charset="0"/>
              </a:rPr>
              <a:t>difficilmente </a:t>
            </a:r>
            <a:r>
              <a:rPr lang="it-IT" altLang="it-IT" sz="1600" dirty="0">
                <a:latin typeface="Arial" charset="0"/>
              </a:rPr>
              <a:t>crea </a:t>
            </a:r>
            <a:r>
              <a:rPr lang="it-IT" altLang="it-IT" sz="1600" dirty="0" smtClean="0">
                <a:latin typeface="Arial" charset="0"/>
              </a:rPr>
              <a:t>amicizie;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600" dirty="0" smtClean="0">
                <a:latin typeface="Arial" charset="0"/>
              </a:rPr>
              <a:t> nega </a:t>
            </a:r>
            <a:r>
              <a:rPr lang="it-IT" altLang="it-IT" sz="1600" dirty="0">
                <a:latin typeface="Arial" charset="0"/>
              </a:rPr>
              <a:t>l’esistenza del problema, accetta passivamente, si </a:t>
            </a:r>
            <a:r>
              <a:rPr lang="it-IT" altLang="it-IT" sz="1600" dirty="0" err="1">
                <a:latin typeface="Arial" charset="0"/>
              </a:rPr>
              <a:t>autocolpevolizza</a:t>
            </a:r>
            <a:r>
              <a:rPr lang="it-IT" altLang="it-IT" sz="1600" dirty="0">
                <a:latin typeface="Arial" charset="0"/>
              </a:rPr>
              <a:t>, si vergogna, ha paura di “fare la spia</a:t>
            </a:r>
            <a:r>
              <a:rPr lang="it-IT" altLang="it-IT" sz="1600" dirty="0" smtClean="0">
                <a:latin typeface="Arial" charset="0"/>
              </a:rPr>
              <a:t>”; </a:t>
            </a:r>
            <a:endParaRPr lang="it-IT" altLang="it-IT" sz="1600" dirty="0">
              <a:latin typeface="Arial" charset="0"/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600" dirty="0" smtClean="0">
                <a:latin typeface="Arial" charset="0"/>
              </a:rPr>
              <a:t> può </a:t>
            </a:r>
            <a:r>
              <a:rPr lang="it-IT" altLang="it-IT" sz="1600" dirty="0">
                <a:latin typeface="Arial" charset="0"/>
              </a:rPr>
              <a:t>appartenere ad una diversa cultura o presentare </a:t>
            </a:r>
            <a:r>
              <a:rPr lang="it-IT" altLang="it-IT" sz="1600" dirty="0" smtClean="0">
                <a:latin typeface="Arial" charset="0"/>
              </a:rPr>
              <a:t>disabilità.</a:t>
            </a:r>
            <a:endParaRPr lang="it-IT" altLang="it-IT" sz="1600" dirty="0">
              <a:latin typeface="Arial" charset="0"/>
            </a:endParaRPr>
          </a:p>
        </p:txBody>
      </p:sp>
      <p:sp>
        <p:nvSpPr>
          <p:cNvPr id="5" name="Titolo 2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543800" cy="914400"/>
          </a:xfrm>
        </p:spPr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Bullismo: Attori principali 2. </a:t>
            </a:r>
            <a:r>
              <a:rPr lang="it-IT" sz="5400" b="1" dirty="0" smtClean="0">
                <a:solidFill>
                  <a:srgbClr val="FF0000"/>
                </a:solidFill>
              </a:rPr>
              <a:t>la vittima</a:t>
            </a:r>
            <a:endParaRPr lang="it-IT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642910" y="1500174"/>
            <a:ext cx="4320480" cy="51398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pPr lvl="0" fontAlgn="base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ricerca le attenzioni;</a:t>
            </a:r>
          </a:p>
          <a:p>
            <a:pPr lvl="0" fontAlgn="base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provoca </a:t>
            </a:r>
            <a:r>
              <a:rPr lang="it-IT" alt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gli attacchi del bullo e spesso contrattacca anche se in modo poco 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efficace;</a:t>
            </a:r>
            <a:endParaRPr lang="it-IT" altLang="it-IT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lvl="0" fontAlgn="base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è </a:t>
            </a:r>
            <a:r>
              <a:rPr lang="it-IT" alt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irrequieto, iperattivo, impulsivo, goffo, immaturo, ansioso e 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insicuro;</a:t>
            </a:r>
            <a:endParaRPr lang="it-IT" altLang="it-IT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lvl="0" fontAlgn="base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crea </a:t>
            </a:r>
            <a:r>
              <a:rPr lang="it-IT" alt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tensione e irritazione nei compagni e negli 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adulti;</a:t>
            </a:r>
            <a:endParaRPr lang="it-IT" altLang="it-IT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lvl="0" fontAlgn="base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ha </a:t>
            </a:r>
            <a:r>
              <a:rPr lang="it-IT" alt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una 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cattiva autostima.</a:t>
            </a:r>
            <a:endParaRPr lang="it-IT" altLang="it-IT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r="4052"/>
          <a:stretch/>
        </p:blipFill>
        <p:spPr bwMode="auto">
          <a:xfrm>
            <a:off x="4959504" y="1628800"/>
            <a:ext cx="3775883" cy="4443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2"/>
          <p:cNvSpPr txBox="1">
            <a:spLocks/>
          </p:cNvSpPr>
          <p:nvPr/>
        </p:nvSpPr>
        <p:spPr>
          <a:xfrm>
            <a:off x="1142976" y="500042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Bullismo: Attori principali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vittima provocatrice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92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928662" y="3643313"/>
            <a:ext cx="2857520" cy="64294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it-IT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Gli spettatori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428736"/>
            <a:ext cx="2823592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357298"/>
            <a:ext cx="369964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143636" y="3643314"/>
            <a:ext cx="1726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  <a:r>
              <a:rPr lang="it-IT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gregari</a:t>
            </a:r>
            <a:endParaRPr lang="it-IT" sz="32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4077072"/>
            <a:ext cx="3816424" cy="29854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marL="285750" indent="-285750" algn="just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Arial" charset="0"/>
              </a:rPr>
              <a:t>rinforzano </a:t>
            </a:r>
            <a:r>
              <a:rPr lang="it-IT" altLang="it-IT" sz="2000" dirty="0">
                <a:solidFill>
                  <a:schemeClr val="bg1"/>
                </a:solidFill>
                <a:latin typeface="Arial" charset="0"/>
              </a:rPr>
              <a:t>il comportamento del bullo (incitandolo, ridendo o semplicemente guardando).</a:t>
            </a:r>
          </a:p>
          <a:p>
            <a:pPr marL="285750" indent="-285750" algn="just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Arial" charset="0"/>
              </a:rPr>
              <a:t>davanti </a:t>
            </a:r>
            <a:r>
              <a:rPr lang="it-IT" altLang="it-IT" sz="2000" dirty="0">
                <a:solidFill>
                  <a:schemeClr val="bg1"/>
                </a:solidFill>
                <a:latin typeface="Arial" charset="0"/>
              </a:rPr>
              <a:t>alle prepotenze non </a:t>
            </a:r>
            <a:r>
              <a:rPr lang="it-IT" altLang="it-IT" sz="2000" dirty="0" smtClean="0">
                <a:solidFill>
                  <a:schemeClr val="bg1"/>
                </a:solidFill>
                <a:latin typeface="Arial" charset="0"/>
              </a:rPr>
              <a:t>fanno </a:t>
            </a:r>
            <a:r>
              <a:rPr lang="it-IT" altLang="it-IT" sz="2000" dirty="0">
                <a:solidFill>
                  <a:schemeClr val="bg1"/>
                </a:solidFill>
                <a:latin typeface="Arial" charset="0"/>
              </a:rPr>
              <a:t>nulla e </a:t>
            </a:r>
            <a:r>
              <a:rPr lang="it-IT" altLang="it-IT" sz="2000" dirty="0" smtClean="0">
                <a:solidFill>
                  <a:schemeClr val="bg1"/>
                </a:solidFill>
                <a:latin typeface="Arial" charset="0"/>
              </a:rPr>
              <a:t>cercano </a:t>
            </a:r>
            <a:r>
              <a:rPr lang="it-IT" altLang="it-IT" sz="2000" dirty="0">
                <a:solidFill>
                  <a:schemeClr val="bg1"/>
                </a:solidFill>
                <a:latin typeface="Arial" charset="0"/>
              </a:rPr>
              <a:t>di rimanere fuori dalla situazione</a:t>
            </a:r>
            <a:endParaRPr lang="it-IT" altLang="it-IT" sz="2000" u="sng" dirty="0">
              <a:solidFill>
                <a:schemeClr val="bg1"/>
              </a:solidFill>
              <a:latin typeface="Arial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14810" y="4214818"/>
            <a:ext cx="4679950" cy="21698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marL="285750" indent="-285750" algn="just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dirty="0" smtClean="0">
                <a:solidFill>
                  <a:schemeClr val="bg1"/>
                </a:solidFill>
                <a:latin typeface="Arial" charset="0"/>
              </a:rPr>
              <a:t>non </a:t>
            </a:r>
            <a:r>
              <a:rPr lang="it-IT" altLang="it-IT" dirty="0">
                <a:solidFill>
                  <a:schemeClr val="bg1"/>
                </a:solidFill>
                <a:latin typeface="Arial" charset="0"/>
              </a:rPr>
              <a:t>prendono iniziative ma rinforzano </a:t>
            </a:r>
            <a:r>
              <a:rPr lang="it-IT" altLang="it-IT" dirty="0" smtClean="0">
                <a:solidFill>
                  <a:schemeClr val="bg1"/>
                </a:solidFill>
                <a:latin typeface="Arial" charset="0"/>
              </a:rPr>
              <a:t>il  bullo </a:t>
            </a:r>
            <a:r>
              <a:rPr lang="it-IT" altLang="it-IT" dirty="0">
                <a:solidFill>
                  <a:schemeClr val="bg1"/>
                </a:solidFill>
                <a:latin typeface="Arial" charset="0"/>
              </a:rPr>
              <a:t>ed eseguono i suoi “ordini”</a:t>
            </a:r>
          </a:p>
          <a:p>
            <a:pPr marL="285750" indent="-285750" algn="just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dirty="0">
                <a:solidFill>
                  <a:schemeClr val="bg1"/>
                </a:solidFill>
                <a:latin typeface="Arial" charset="0"/>
              </a:rPr>
              <a:t>  spesso sono ansiosi e </a:t>
            </a:r>
            <a:r>
              <a:rPr lang="it-IT" altLang="it-IT" dirty="0" smtClean="0">
                <a:solidFill>
                  <a:schemeClr val="bg1"/>
                </a:solidFill>
                <a:latin typeface="Arial" charset="0"/>
              </a:rPr>
              <a:t>insicuri</a:t>
            </a:r>
          </a:p>
          <a:p>
            <a:pPr marL="285750" indent="-285750" algn="just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dirty="0" smtClean="0">
                <a:solidFill>
                  <a:schemeClr val="bg1"/>
                </a:solidFill>
                <a:latin typeface="Arial" charset="0"/>
              </a:rPr>
              <a:t>scarsa </a:t>
            </a:r>
            <a:r>
              <a:rPr lang="it-IT" altLang="it-IT" dirty="0">
                <a:solidFill>
                  <a:schemeClr val="bg1"/>
                </a:solidFill>
                <a:latin typeface="Arial" charset="0"/>
              </a:rPr>
              <a:t>popolarità tra i coetanei</a:t>
            </a:r>
          </a:p>
          <a:p>
            <a:pPr marL="285750" indent="-285750" algn="just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dirty="0">
                <a:solidFill>
                  <a:schemeClr val="bg1"/>
                </a:solidFill>
                <a:latin typeface="Arial" charset="0"/>
              </a:rPr>
              <a:t> credono che la partecipazione alle azioni </a:t>
            </a:r>
            <a:r>
              <a:rPr lang="it-IT" altLang="it-IT" dirty="0" err="1">
                <a:solidFill>
                  <a:schemeClr val="bg1"/>
                </a:solidFill>
                <a:latin typeface="Arial" charset="0"/>
              </a:rPr>
              <a:t>bullistiche</a:t>
            </a:r>
            <a:r>
              <a:rPr lang="it-IT" altLang="it-IT" dirty="0">
                <a:solidFill>
                  <a:schemeClr val="bg1"/>
                </a:solidFill>
                <a:latin typeface="Arial" charset="0"/>
              </a:rPr>
              <a:t> dia la possibilità di affermarsi </a:t>
            </a:r>
          </a:p>
        </p:txBody>
      </p:sp>
      <p:sp>
        <p:nvSpPr>
          <p:cNvPr id="12" name="Titolo 2"/>
          <p:cNvSpPr txBox="1">
            <a:spLocks/>
          </p:cNvSpPr>
          <p:nvPr/>
        </p:nvSpPr>
        <p:spPr>
          <a:xfrm>
            <a:off x="714348" y="500042"/>
            <a:ext cx="7972428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Bullismo: Comparse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 </a:t>
            </a:r>
            <a:r>
              <a:rPr kumimoji="0" lang="it-IT" sz="4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Spettatori e gregari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34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1035</Words>
  <Application>Microsoft Office PowerPoint</Application>
  <PresentationFormat>Presentazione su schermo (4:3)</PresentationFormat>
  <Paragraphs>123</Paragraphs>
  <Slides>14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Palatino Linotype</vt:lpstr>
      <vt:lpstr>Times New Roman</vt:lpstr>
      <vt:lpstr>Wingdings</vt:lpstr>
      <vt:lpstr>Wingdings 2</vt:lpstr>
      <vt:lpstr>Elementare</vt:lpstr>
      <vt:lpstr>Di bullismo si parla tanto…</vt:lpstr>
      <vt:lpstr>Che cosa è bullismo? Parliamone un po’ assieme…</vt:lpstr>
      <vt:lpstr>Presentazione standard di PowerPoint</vt:lpstr>
      <vt:lpstr>Presentazione standard di PowerPoint</vt:lpstr>
      <vt:lpstr>Presentazione standard di PowerPoint</vt:lpstr>
      <vt:lpstr>Bullismo: Attori principali 1. il bullo</vt:lpstr>
      <vt:lpstr>Bullismo: Attori principali 2. la vittima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Bullismo: scopriamo le  carte</dc:title>
  <dc:creator>pc</dc:creator>
  <cp:lastModifiedBy>Maria Carmen</cp:lastModifiedBy>
  <cp:revision>105</cp:revision>
  <dcterms:created xsi:type="dcterms:W3CDTF">2016-01-11T13:42:02Z</dcterms:created>
  <dcterms:modified xsi:type="dcterms:W3CDTF">2016-11-23T13:19:28Z</dcterms:modified>
</cp:coreProperties>
</file>